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7" r:id="rId2"/>
    <p:sldId id="258" r:id="rId3"/>
    <p:sldId id="289" r:id="rId4"/>
    <p:sldId id="259" r:id="rId5"/>
    <p:sldId id="260" r:id="rId6"/>
    <p:sldId id="261" r:id="rId7"/>
    <p:sldId id="262" r:id="rId8"/>
    <p:sldId id="285" r:id="rId9"/>
    <p:sldId id="286" r:id="rId10"/>
    <p:sldId id="269" r:id="rId11"/>
    <p:sldId id="271" r:id="rId12"/>
    <p:sldId id="288" r:id="rId13"/>
    <p:sldId id="290" r:id="rId14"/>
    <p:sldId id="292" r:id="rId15"/>
    <p:sldId id="294" r:id="rId16"/>
    <p:sldId id="344" r:id="rId17"/>
    <p:sldId id="297" r:id="rId18"/>
    <p:sldId id="345" r:id="rId19"/>
    <p:sldId id="301" r:id="rId20"/>
    <p:sldId id="299" r:id="rId21"/>
    <p:sldId id="296" r:id="rId22"/>
    <p:sldId id="310" r:id="rId23"/>
    <p:sldId id="319" r:id="rId24"/>
    <p:sldId id="311" r:id="rId25"/>
    <p:sldId id="338" r:id="rId26"/>
    <p:sldId id="337" r:id="rId27"/>
    <p:sldId id="342" r:id="rId28"/>
    <p:sldId id="346" r:id="rId29"/>
    <p:sldId id="347" r:id="rId30"/>
    <p:sldId id="340" r:id="rId31"/>
    <p:sldId id="341" r:id="rId32"/>
    <p:sldId id="320" r:id="rId33"/>
    <p:sldId id="327" r:id="rId34"/>
    <p:sldId id="328" r:id="rId35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49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B1047-BEA8-4A99-89E3-C71481E6BAEA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CC7AC-7A64-4EF5-AD08-2C44662DB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1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0712" indent="-273351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93404" indent="-21868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30765" indent="-21868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68127" indent="-21868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05488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842849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280211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717572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56136-7220-4017-BECC-9C846C1EE48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87814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7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83193FF-B161-4C19-87D2-40ED4A78D1AE}" type="datetimeFigureOut">
              <a:rPr lang="en-US" smtClean="0"/>
              <a:t>1/18/2015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6.jpe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12" Type="http://schemas.openxmlformats.org/officeDocument/2006/relationships/image" Target="../media/image2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6.png"/><Relationship Id="rId5" Type="http://schemas.openxmlformats.org/officeDocument/2006/relationships/image" Target="../media/image230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12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15" Type="http://schemas.openxmlformats.org/officeDocument/2006/relationships/image" Target="../media/image37.png"/><Relationship Id="rId4" Type="http://schemas.openxmlformats.org/officeDocument/2006/relationships/image" Target="../media/image6.jpeg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23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8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3" Type="http://schemas.openxmlformats.org/officeDocument/2006/relationships/image" Target="../media/image67.png"/><Relationship Id="rId7" Type="http://schemas.openxmlformats.org/officeDocument/2006/relationships/image" Target="../media/image68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20.png"/><Relationship Id="rId5" Type="http://schemas.openxmlformats.org/officeDocument/2006/relationships/image" Target="../media/image70.png"/><Relationship Id="rId10" Type="http://schemas.openxmlformats.org/officeDocument/2006/relationships/image" Target="../media/image711.png"/><Relationship Id="rId4" Type="http://schemas.openxmlformats.org/officeDocument/2006/relationships/image" Target="../media/image69.png"/><Relationship Id="rId9" Type="http://schemas.openxmlformats.org/officeDocument/2006/relationships/image" Target="../media/image7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7" Type="http://schemas.openxmlformats.org/officeDocument/2006/relationships/image" Target="../media/image8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gif"/><Relationship Id="rId5" Type="http://schemas.openxmlformats.org/officeDocument/2006/relationships/image" Target="../media/image84.jpeg"/><Relationship Id="rId4" Type="http://schemas.openxmlformats.org/officeDocument/2006/relationships/image" Target="../media/image8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9.jpeg"/><Relationship Id="rId4" Type="http://schemas.openxmlformats.org/officeDocument/2006/relationships/image" Target="../media/image88.gi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9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2419" y="1524000"/>
            <a:ext cx="6629400" cy="1295400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eaLnBrk="1" hangingPunct="1">
              <a:defRPr/>
            </a:pPr>
            <a:r>
              <a:rPr lang="en-US" sz="4800" b="1" dirty="0" smtClean="0">
                <a:solidFill>
                  <a:srgbClr val="0070C0"/>
                </a:solidFill>
              </a:rPr>
              <a:t>Building  PKN based </a:t>
            </a:r>
            <a:r>
              <a:rPr lang="en-US" sz="4800" b="1" dirty="0" err="1" smtClean="0">
                <a:solidFill>
                  <a:srgbClr val="0070C0"/>
                </a:solidFill>
              </a:rPr>
              <a:t>multifracturing</a:t>
            </a:r>
            <a:r>
              <a:rPr lang="en-US" sz="4800" b="1" dirty="0" smtClean="0">
                <a:solidFill>
                  <a:srgbClr val="0070C0"/>
                </a:solidFill>
              </a:rPr>
              <a:t> model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1066800" y="3200400"/>
            <a:ext cx="6629400" cy="22860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 smtClean="0">
                <a:solidFill>
                  <a:schemeClr val="tx1"/>
                </a:solidFill>
              </a:rPr>
              <a:t>P. Kuśmierczyk</a:t>
            </a:r>
            <a:r>
              <a:rPr lang="en-US" baseline="30000" dirty="0" smtClean="0">
                <a:solidFill>
                  <a:schemeClr val="tx1"/>
                </a:solidFill>
              </a:rPr>
              <a:t>1,2</a:t>
            </a:r>
            <a:r>
              <a:rPr lang="en-US" dirty="0" smtClean="0">
                <a:solidFill>
                  <a:schemeClr val="tx1"/>
                </a:solidFill>
              </a:rPr>
              <a:t>, G. Mishuris</a:t>
            </a:r>
            <a:r>
              <a:rPr lang="en-US" baseline="30000" dirty="0" smtClean="0">
                <a:solidFill>
                  <a:schemeClr val="tx1"/>
                </a:solidFill>
              </a:rPr>
              <a:t>1</a:t>
            </a:r>
            <a:r>
              <a:rPr lang="en-US" dirty="0" smtClean="0">
                <a:solidFill>
                  <a:schemeClr val="tx1"/>
                </a:solidFill>
              </a:rPr>
              <a:t>,</a:t>
            </a:r>
            <a:endParaRPr lang="en-US" baseline="3000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sz="1800" baseline="30000" dirty="0" smtClean="0">
                <a:solidFill>
                  <a:schemeClr val="tx1"/>
                </a:solidFill>
              </a:rPr>
              <a:t>1</a:t>
            </a:r>
            <a:r>
              <a:rPr lang="en-US" sz="1800" i="1" dirty="0" smtClean="0">
                <a:solidFill>
                  <a:schemeClr val="tx1"/>
                </a:solidFill>
              </a:rPr>
              <a:t>IMAPS, </a:t>
            </a:r>
            <a:r>
              <a:rPr lang="en-US" sz="1800" i="1" dirty="0" err="1" smtClean="0">
                <a:solidFill>
                  <a:schemeClr val="tx1"/>
                </a:solidFill>
              </a:rPr>
              <a:t>Aberystwyth</a:t>
            </a:r>
            <a:r>
              <a:rPr lang="en-US" sz="1800" i="1" dirty="0" smtClean="0">
                <a:solidFill>
                  <a:schemeClr val="tx1"/>
                </a:solidFill>
              </a:rPr>
              <a:t> University, Ceredigion SY23 3BZ, Wales, U.K.</a:t>
            </a:r>
            <a:endParaRPr lang="en-US" sz="1800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sz="1800" baseline="30000" dirty="0" smtClean="0">
                <a:solidFill>
                  <a:schemeClr val="tx1"/>
                </a:solidFill>
              </a:rPr>
              <a:t>2</a:t>
            </a:r>
            <a:r>
              <a:rPr lang="en-US" sz="1800" i="1" dirty="0" smtClean="0">
                <a:solidFill>
                  <a:schemeClr val="tx1"/>
                </a:solidFill>
              </a:rPr>
              <a:t>EUROTECH Sp. z </a:t>
            </a:r>
            <a:r>
              <a:rPr lang="en-US" sz="1800" i="1" dirty="0" err="1" smtClean="0">
                <a:solidFill>
                  <a:schemeClr val="tx1"/>
                </a:solidFill>
              </a:rPr>
              <a:t>o.o</a:t>
            </a:r>
            <a:r>
              <a:rPr lang="en-US" sz="1800" i="1" dirty="0" smtClean="0">
                <a:solidFill>
                  <a:schemeClr val="tx1"/>
                </a:solidFill>
              </a:rPr>
              <a:t>., </a:t>
            </a:r>
            <a:r>
              <a:rPr lang="en-US" sz="1800" i="1" dirty="0" err="1" smtClean="0">
                <a:solidFill>
                  <a:schemeClr val="tx1"/>
                </a:solidFill>
              </a:rPr>
              <a:t>ul</a:t>
            </a:r>
            <a:r>
              <a:rPr lang="en-US" sz="1800" i="1" dirty="0" smtClean="0">
                <a:solidFill>
                  <a:schemeClr val="tx1"/>
                </a:solidFill>
              </a:rPr>
              <a:t>. </a:t>
            </a:r>
            <a:r>
              <a:rPr lang="en-US" sz="1800" i="1" dirty="0" err="1" smtClean="0">
                <a:solidFill>
                  <a:schemeClr val="tx1"/>
                </a:solidFill>
              </a:rPr>
              <a:t>Wojska</a:t>
            </a:r>
            <a:r>
              <a:rPr lang="en-US" sz="1800" i="1" dirty="0" smtClean="0">
                <a:solidFill>
                  <a:schemeClr val="tx1"/>
                </a:solidFill>
              </a:rPr>
              <a:t> </a:t>
            </a:r>
            <a:r>
              <a:rPr lang="en-US" sz="1800" i="1" dirty="0" err="1" smtClean="0">
                <a:solidFill>
                  <a:schemeClr val="tx1"/>
                </a:solidFill>
              </a:rPr>
              <a:t>Polskiego</a:t>
            </a:r>
            <a:r>
              <a:rPr lang="en-US" sz="1800" i="1" dirty="0" smtClean="0">
                <a:solidFill>
                  <a:schemeClr val="tx1"/>
                </a:solidFill>
              </a:rPr>
              <a:t> 3, 39-300 </a:t>
            </a:r>
            <a:r>
              <a:rPr lang="en-US" sz="1800" i="1" dirty="0" err="1" smtClean="0">
                <a:solidFill>
                  <a:schemeClr val="tx1"/>
                </a:solidFill>
              </a:rPr>
              <a:t>Mielec</a:t>
            </a:r>
            <a:r>
              <a:rPr lang="en-US" sz="1800" i="1" dirty="0" smtClean="0">
                <a:solidFill>
                  <a:schemeClr val="tx1"/>
                </a:solidFill>
              </a:rPr>
              <a:t>, Poland</a:t>
            </a:r>
            <a:endParaRPr lang="en-US" sz="1800" dirty="0" smtClean="0">
              <a:solidFill>
                <a:schemeClr val="tx1"/>
              </a:solidFill>
            </a:endParaRPr>
          </a:p>
          <a:p>
            <a:pPr eaLnBrk="1" hangingPunct="1"/>
            <a:endParaRPr lang="en-US" sz="1200" i="1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sz="1800" dirty="0" smtClean="0">
                <a:solidFill>
                  <a:srgbClr val="CC0000"/>
                </a:solidFill>
              </a:rPr>
              <a:t>This research has been supported by FP7 PEOPLE IAPP Project HYDROFRAC under number  251475.</a:t>
            </a:r>
          </a:p>
        </p:txBody>
      </p:sp>
      <p:sp>
        <p:nvSpPr>
          <p:cNvPr id="2052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E0DE56-DA17-45C1-98B1-7C7110B13C3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  <p:pic>
        <p:nvPicPr>
          <p:cNvPr id="2054" name="Picture 2" descr="http://www.icmab.es/raddel/images/logo_marie-curi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63" y="5696005"/>
            <a:ext cx="885773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221" y="6172200"/>
            <a:ext cx="2021825" cy="54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http://www.igsoc.org/images/general/Aberystwyth_identifier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26" y="5935631"/>
            <a:ext cx="1855374" cy="3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www.corfu-fp7.eu/jahia/webdav/site/corfu/users/batijel8/public/logo/fp7logoba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5638800"/>
            <a:ext cx="1196252" cy="97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080" y="5628394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47725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40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944562"/>
          </a:xfrm>
        </p:spPr>
        <p:txBody>
          <a:bodyPr/>
          <a:lstStyle/>
          <a:p>
            <a:r>
              <a:rPr lang="en-US" sz="2800" dirty="0" smtClean="0"/>
              <a:t>Dynamic Systems for the problem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7620000" cy="51054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600" b="1" i="1" dirty="0" smtClean="0"/>
                  <a:t>Spatial discretization of the governing PDEs</a:t>
                </a:r>
                <a:r>
                  <a:rPr lang="en-US" sz="1600" b="1" i="1" dirty="0"/>
                  <a:t> </a:t>
                </a:r>
                <a:r>
                  <a:rPr lang="en-US" sz="1600" dirty="0" smtClean="0"/>
                  <a:t>for different variables (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𝑤</m:t>
                    </m:r>
                    <m:r>
                      <a:rPr lang="en-US" sz="1600" b="0" i="1" smtClean="0">
                        <a:latin typeface="Cambria Math"/>
                      </a:rPr>
                      <m:t>, </m:t>
                    </m:r>
                    <m:r>
                      <a:rPr lang="en-US" sz="1600" b="0" i="1" smtClean="0">
                        <a:latin typeface="Cambria Math"/>
                      </a:rPr>
                      <m:t>𝑈</m:t>
                    </m:r>
                    <m:r>
                      <a:rPr lang="en-US" sz="1600" b="0" i="1" smtClean="0">
                        <a:latin typeface="Cambria Math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/>
                      </a:rPr>
                      <m:t>Ω</m:t>
                    </m:r>
                  </m:oMath>
                </a14:m>
                <a:r>
                  <a:rPr lang="en-US" sz="1600" dirty="0" smtClean="0"/>
                  <a:t>):</a:t>
                </a:r>
              </a:p>
              <a:p>
                <a:pPr marL="0" indent="0">
                  <a:buNone/>
                </a:pPr>
                <a:endParaRPr lang="en-US" sz="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r>
                            <a:rPr lang="en-US" sz="16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/>
                          <a:ea typeface="Cambria Math"/>
                        </a:rPr>
                        <m:t>,  </m:t>
                      </m:r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r>
                            <a:rPr lang="en-US" sz="1600" i="1">
                              <a:latin typeface="Cambria Math"/>
                            </a:rPr>
                            <m:t>𝑈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𝜕</m:t>
                          </m:r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𝑈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/>
                          <a:ea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1600" i="1">
                              <a:latin typeface="Cambria Math"/>
                            </a:rPr>
                            <m:t>=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  <a:ea typeface="Cambria Math"/>
                            </a:rPr>
                            <m:t>Ω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 smtClean="0">
                  <a:ea typeface="Cambria Math"/>
                </a:endParaRPr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</m:d>
                      <m:r>
                        <a:rPr lang="en-GB" sz="1600" i="1">
                          <a:latin typeface="Cambria Math"/>
                          <a:ea typeface="Cambria Math"/>
                        </a:rPr>
                        <m:t>,        </m:t>
                      </m:r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e>
                      </m:d>
                      <m:r>
                        <a:rPr lang="en-GB" sz="1600" i="1">
                          <a:latin typeface="Cambria Math"/>
                          <a:ea typeface="Cambria Math"/>
                        </a:rPr>
                        <m:t>,          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/>
                                </a:rPr>
                                <m:t>𝑑𝑡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/>
                            </a:rPr>
                            <m:t>=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</m:d>
                    </m:oMath>
                  </m:oMathPara>
                </a14:m>
                <a:endParaRPr lang="en-US" sz="1600" dirty="0" smtClean="0"/>
              </a:p>
              <a:p>
                <a:pPr marL="0" indent="0">
                  <a:buNone/>
                </a:pPr>
                <a:endParaRPr lang="en-US" sz="600" dirty="0" smtClean="0"/>
              </a:p>
              <a:p>
                <a:pPr marL="0" indent="0">
                  <a:buNone/>
                </a:pPr>
                <a:r>
                  <a:rPr lang="en-US" sz="1600" dirty="0" smtClean="0">
                    <a:ea typeface="Cambria Math"/>
                  </a:rPr>
                  <a:t>Where the respective operators are:</a:t>
                </a:r>
                <a:endParaRPr lang="en-GB" sz="16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:endParaRPr lang="en-GB" sz="6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/>
                            </a:rPr>
                            <m:t>(</m:t>
                          </m:r>
                          <m:r>
                            <a:rPr lang="en-US" sz="1200" i="1">
                              <a:latin typeface="Cambria Math"/>
                            </a:rPr>
                            <m:t>𝑡</m:t>
                          </m:r>
                          <m:r>
                            <a:rPr lang="en-US" sz="12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12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2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2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200" dirty="0" smtClean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𝑈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sz="1200" b="0" i="1" smtClean="0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𝑈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200" i="1">
                              <a:latin typeface="Cambria Math"/>
                            </a:rPr>
                            <m:t>+3</m:t>
                          </m:r>
                          <m:r>
                            <a:rPr lang="en-US" sz="1200" i="1">
                              <a:latin typeface="Cambria Math"/>
                            </a:rPr>
                            <m:t>𝑈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20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200" i="1">
                          <a:latin typeface="Cambria Math"/>
                        </a:rPr>
                        <m:t>−3</m:t>
                      </m:r>
                      <m:sSup>
                        <m:sSupPr>
                          <m:ctrlPr>
                            <a:rPr lang="en-US" sz="12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200" i="1">
                              <a:latin typeface="Cambria Math"/>
                            </a:rPr>
                            <m:t>𝑈</m:t>
                          </m:r>
                        </m:e>
                        <m:sup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US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200" dirty="0" smtClean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/>
                              <a:ea typeface="Cambria Math"/>
                            </a:rPr>
                            <m:t>Ω</m:t>
                          </m:r>
                          <m:r>
                            <a:rPr lang="en-US" sz="12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2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2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latin typeface="Cambria Math"/>
                                        </a:rPr>
                                        <m:t>Ω</m:t>
                                      </m:r>
                                    </m:num>
                                    <m:den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2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2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2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/>
                                </a:rPr>
                                <m:t>64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/>
                                </a:rPr>
                                <m:t>81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/>
                                </a:rPr>
                                <m:t>Ω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200" i="1">
                                  <a:latin typeface="Cambria Math"/>
                                </a:rPr>
                                <m:t>𝑥</m:t>
                              </m:r>
                              <m:f>
                                <m:fPr>
                                  <m:ctrlPr>
                                    <a:rPr lang="en-US" sz="12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2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/>
                                    </a:rPr>
                                    <m:t>Ω</m:t>
                                  </m:r>
                                </m:num>
                                <m:den>
                                  <m:r>
                                    <a:rPr lang="en-US" sz="12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1200" i="1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2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2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12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2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200" dirty="0" smtClean="0"/>
              </a:p>
              <a:p>
                <a:pPr marL="0" indent="0">
                  <a:buNone/>
                </a:pPr>
                <a:endParaRPr lang="en-US" sz="1200" dirty="0"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</m:d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GB" sz="1200">
                          <a:solidFill>
                            <a:schemeClr val="tx1"/>
                          </a:solidFill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𝑈</m:t>
                          </m:r>
                        </m:e>
                      </m:d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  <m:r>
                        <a:rPr lang="en-GB" sz="1200">
                          <a:solidFill>
                            <a:schemeClr val="tx1"/>
                          </a:solidFill>
                          <a:latin typeface="Cambria Math"/>
                        </a:rPr>
                        <m:t>   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</m:d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128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bSup>
                      <m:d>
                        <m:dPr>
                          <m:ctrlP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200" i="1">
                          <a:solidFill>
                            <a:schemeClr val="tx1"/>
                          </a:solidFill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2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2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:endParaRPr lang="en-US" sz="1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7620000" cy="5105400"/>
              </a:xfrm>
              <a:blipFill rotWithShape="1">
                <a:blip r:embed="rId2"/>
                <a:stretch>
                  <a:fillRect l="-400" t="-3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524000" y="525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pole tekstowe 5"/>
          <p:cNvSpPr txBox="1"/>
          <p:nvPr/>
        </p:nvSpPr>
        <p:spPr>
          <a:xfrm>
            <a:off x="457200" y="5812714"/>
            <a:ext cx="7719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were then solved using MATLAB ODE15s solver for stiff problem, supplied with: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Prostokąt 6"/>
              <p:cNvSpPr/>
              <p:nvPr/>
            </p:nvSpPr>
            <p:spPr>
              <a:xfrm>
                <a:off x="3457755" y="6134441"/>
                <a:ext cx="1450205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={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  <m:r>
                        <a:rPr lang="en-US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Prostoką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755" y="6134441"/>
                <a:ext cx="1450205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906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944562"/>
          </a:xfrm>
        </p:spPr>
        <p:txBody>
          <a:bodyPr/>
          <a:lstStyle/>
          <a:p>
            <a:r>
              <a:rPr lang="en-US" sz="3200" dirty="0" smtClean="0"/>
              <a:t>Regularized </a:t>
            </a:r>
            <a:r>
              <a:rPr lang="en-US" sz="3200" dirty="0"/>
              <a:t>b</a:t>
            </a:r>
            <a:r>
              <a:rPr lang="en-US" sz="3200" dirty="0" smtClean="0"/>
              <a:t>oundary condition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19200"/>
                <a:ext cx="7848600" cy="5029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 i="1" dirty="0" smtClean="0"/>
                  <a:t>We utilize the two first terms</a:t>
                </a:r>
                <a:r>
                  <a:rPr lang="en-US" sz="2000" dirty="0" smtClean="0"/>
                  <a:t> of the asymptotic expansions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0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𝑤</m:t>
                    </m:r>
                    <m:r>
                      <a:rPr lang="en-US" sz="2000" b="0" i="1" smtClean="0">
                        <a:latin typeface="Cambria Math"/>
                      </a:rPr>
                      <m:t>,</m:t>
                    </m:r>
                    <m:r>
                      <a:rPr lang="en-US" sz="2000" b="0" i="1" smtClean="0">
                        <a:latin typeface="Cambria Math"/>
                      </a:rPr>
                      <m:t>𝑈</m:t>
                    </m:r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</a:rPr>
                      <m:t>Ω</m:t>
                    </m:r>
                    <m:r>
                      <a:rPr lang="en-GB" sz="2000" b="0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: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m:rPr>
                          <m:nor/>
                        </m:rPr>
                        <a:rPr lang="en-US" sz="2000" dirty="0"/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/>
                  <a:t>W</a:t>
                </a:r>
                <a:r>
                  <a:rPr lang="en-US" sz="2000" dirty="0" smtClean="0"/>
                  <a:t>hich can be interpreted as (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/>
                      </a:rPr>
                      <m:t>  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/>
                              </a:rPr>
                              <m:t>𝑓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/>
                          </a:rPr>
                          <m:t>=</m:t>
                        </m:r>
                        <m:r>
                          <a:rPr lang="en-GB" sz="2000" b="0" i="1" smtClean="0">
                            <a:latin typeface="Cambria Math"/>
                          </a:rPr>
                          <m:t>𝑓</m:t>
                        </m:r>
                        <m:r>
                          <a:rPr lang="en-GB" sz="2000" b="0" i="1" smtClean="0">
                            <a:latin typeface="Cambria Math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GB" sz="20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  <m:r>
                      <a:rPr lang="en-GB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;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/>
                      </a:rPr>
                      <m:t>  </m:t>
                    </m:r>
                    <m:r>
                      <a:rPr lang="en-GB" sz="2000" i="1">
                        <a:latin typeface="Cambria Math"/>
                      </a:rPr>
                      <m:t>𝑗</m:t>
                    </m:r>
                    <m:r>
                      <a:rPr lang="en-GB" sz="2000" i="1">
                        <a:latin typeface="Cambria Math"/>
                      </a:rPr>
                      <m:t>=</m:t>
                    </m:r>
                    <m:r>
                      <a:rPr lang="en-GB" sz="2000" i="1">
                        <a:latin typeface="Cambria Math"/>
                      </a:rPr>
                      <m:t>𝑁</m:t>
                    </m:r>
                    <m:r>
                      <a:rPr lang="en-GB" sz="2000" i="1">
                        <a:latin typeface="Cambria Math"/>
                      </a:rPr>
                      <m:t>−2,</m:t>
                    </m:r>
                    <m:r>
                      <a:rPr lang="en-GB" sz="2000" i="1">
                        <a:latin typeface="Cambria Math"/>
                      </a:rPr>
                      <m:t>𝑁</m:t>
                    </m:r>
                    <m:r>
                      <a:rPr lang="en-GB" sz="2000" i="1">
                        <a:latin typeface="Cambria Math"/>
                      </a:rPr>
                      <m:t>−1,</m:t>
                    </m:r>
                    <m:r>
                      <a:rPr lang="en-GB" sz="20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sz="2000" dirty="0" smtClean="0"/>
                  <a:t>  ):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𝑁</m:t>
                          </m:r>
                          <m:r>
                            <a:rPr lang="en-US" sz="2000" i="1">
                              <a:latin typeface="Cambria Math"/>
                            </a:rPr>
                            <m:t>−2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−2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=0</m:t>
                      </m:r>
                      <m:r>
                        <a:rPr lang="en-GB" sz="20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</m:sub>
                      <m:sup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</m:sub>
                      <m:sup>
                        <m:d>
                          <m:d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𝑓</m:t>
                            </m:r>
                          </m:e>
                        </m:d>
                      </m:sup>
                    </m:sSubSup>
                    <m:d>
                      <m:dPr>
                        <m:ctrlPr>
                          <a:rPr lang="en-US" sz="2000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−2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  <m:r>
                              <a:rPr lang="en-US" sz="2000" i="1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This condition provides values of asymptotic terms: 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/>
                        </m:sSubSup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 smtClean="0"/>
                  <a:t> 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  <m:sup/>
                        </m:sSubSup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19200"/>
                <a:ext cx="7848600" cy="5029200"/>
              </a:xfrm>
              <a:blipFill rotWithShape="1">
                <a:blip r:embed="rId2"/>
                <a:stretch>
                  <a:fillRect l="-776" t="-606" r="-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95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conclusions do we obtained form these work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12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algn="just"/>
            <a:r>
              <a:rPr lang="en-US" sz="1600" dirty="0" smtClean="0"/>
              <a:t>The modified formulation in DS approach is very effective for single fracture case.</a:t>
            </a:r>
          </a:p>
          <a:p>
            <a:pPr algn="just"/>
            <a:r>
              <a:rPr lang="en-US" sz="1600" dirty="0" smtClean="0"/>
              <a:t>Using two asymptotic terms gives significant accuracy improvements.</a:t>
            </a:r>
          </a:p>
          <a:p>
            <a:pPr algn="just"/>
            <a:r>
              <a:rPr lang="en-US" sz="1600" dirty="0" smtClean="0"/>
              <a:t>Problem stiffness was confirmed and reflected in choice of ODE solvers.</a:t>
            </a:r>
          </a:p>
          <a:p>
            <a:pPr algn="just"/>
            <a:r>
              <a:rPr lang="en-US" sz="1600" dirty="0" smtClean="0"/>
              <a:t>New independent variable, Ω, was proved to be effective in computations </a:t>
            </a:r>
          </a:p>
          <a:p>
            <a:pPr algn="just"/>
            <a:r>
              <a:rPr lang="en-US" sz="1600" dirty="0" smtClean="0"/>
              <a:t>Extended work on Carter Law and its applicability was done.</a:t>
            </a:r>
          </a:p>
          <a:p>
            <a:pPr algn="just"/>
            <a:r>
              <a:rPr lang="en-US" sz="1600" dirty="0" smtClean="0"/>
              <a:t>Our results were compared with the literature (</a:t>
            </a:r>
            <a:r>
              <a:rPr lang="en-GB" sz="1600" dirty="0" err="1" smtClean="0"/>
              <a:t>Kovalyshen</a:t>
            </a:r>
            <a:r>
              <a:rPr lang="en-GB" sz="1600" dirty="0" smtClean="0"/>
              <a:t> (</a:t>
            </a:r>
            <a:r>
              <a:rPr lang="en-GB" sz="1600" dirty="0"/>
              <a:t>2009)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grpSp>
        <p:nvGrpSpPr>
          <p:cNvPr id="34" name="Group 15"/>
          <p:cNvGrpSpPr/>
          <p:nvPr/>
        </p:nvGrpSpPr>
        <p:grpSpPr>
          <a:xfrm>
            <a:off x="228600" y="3271769"/>
            <a:ext cx="4156495" cy="2993395"/>
            <a:chOff x="2087987" y="3636005"/>
            <a:chExt cx="4156495" cy="2993395"/>
          </a:xfrm>
        </p:grpSpPr>
        <p:pic>
          <p:nvPicPr>
            <p:cNvPr id="3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3833813"/>
              <a:ext cx="3303270" cy="25988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37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6284566"/>
                </p:ext>
              </p:extLst>
            </p:nvPr>
          </p:nvGraphicFramePr>
          <p:xfrm>
            <a:off x="4114800" y="6430962"/>
            <a:ext cx="114300" cy="198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23" name="Equation" r:id="rId5" imgW="88560" imgH="152280" progId="Equation.3">
                    <p:embed/>
                  </p:oleObj>
                </mc:Choice>
                <mc:Fallback>
                  <p:oleObj name="Equation" r:id="rId5" imgW="88560" imgH="1522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800" y="6430962"/>
                          <a:ext cx="114300" cy="1984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8790665"/>
                </p:ext>
              </p:extLst>
            </p:nvPr>
          </p:nvGraphicFramePr>
          <p:xfrm>
            <a:off x="2198132" y="4868148"/>
            <a:ext cx="358775" cy="26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24" name="Equation" r:id="rId7" imgW="279360" imgH="203040" progId="Equation.3">
                    <p:embed/>
                  </p:oleObj>
                </mc:Choice>
                <mc:Fallback>
                  <p:oleObj name="Equation" r:id="rId7" imgW="27936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8132" y="4868148"/>
                          <a:ext cx="358775" cy="26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" name="TextBox 14"/>
            <p:cNvSpPr txBox="1"/>
            <p:nvPr/>
          </p:nvSpPr>
          <p:spPr>
            <a:xfrm>
              <a:off x="2087987" y="3636005"/>
              <a:ext cx="41564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 smtClean="0"/>
                <a:t>The normalized crack propagation speed</a:t>
              </a:r>
              <a:endParaRPr lang="en-GB" sz="1400" b="1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47800" y="6172201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P. </a:t>
            </a:r>
            <a:r>
              <a:rPr lang="en-US" sz="1400" dirty="0" err="1" smtClean="0"/>
              <a:t>Kusmierczyk</a:t>
            </a:r>
            <a:r>
              <a:rPr lang="en-US" sz="1400" dirty="0" smtClean="0"/>
              <a:t>, G</a:t>
            </a:r>
            <a:r>
              <a:rPr lang="en-US" sz="1400" dirty="0"/>
              <a:t>. </a:t>
            </a:r>
            <a:r>
              <a:rPr lang="en-US" sz="1400" dirty="0" err="1"/>
              <a:t>Mishuris</a:t>
            </a:r>
            <a:r>
              <a:rPr lang="en-US" sz="1400" dirty="0"/>
              <a:t> </a:t>
            </a:r>
            <a:r>
              <a:rPr lang="en-US" sz="1400" dirty="0" smtClean="0"/>
              <a:t>, M</a:t>
            </a:r>
            <a:r>
              <a:rPr lang="en-US" sz="1400" dirty="0"/>
              <a:t>. </a:t>
            </a:r>
            <a:r>
              <a:rPr lang="en-US" sz="1400" dirty="0" err="1" smtClean="0"/>
              <a:t>Wrobel</a:t>
            </a:r>
            <a:r>
              <a:rPr lang="en-US" sz="1400" dirty="0"/>
              <a:t> (</a:t>
            </a:r>
            <a:r>
              <a:rPr lang="en-US" sz="1400" dirty="0" smtClean="0"/>
              <a:t>2013) Remarks </a:t>
            </a:r>
            <a:r>
              <a:rPr lang="en-US" sz="1400" dirty="0"/>
              <a:t>on application of different variables for the </a:t>
            </a:r>
            <a:r>
              <a:rPr lang="en-US" sz="1400" dirty="0" smtClean="0"/>
              <a:t>PKN model </a:t>
            </a:r>
            <a:r>
              <a:rPr lang="en-US" sz="1400" dirty="0"/>
              <a:t>of </a:t>
            </a:r>
            <a:r>
              <a:rPr lang="en-US" sz="1400" dirty="0" err="1"/>
              <a:t>hydrofracturing</a:t>
            </a:r>
            <a:r>
              <a:rPr lang="en-US" sz="1400" dirty="0"/>
              <a:t>: various ﬂuid-ﬂow </a:t>
            </a:r>
            <a:r>
              <a:rPr lang="en-US" sz="1400" dirty="0" smtClean="0"/>
              <a:t>regimes. </a:t>
            </a:r>
            <a:r>
              <a:rPr lang="fr-FR" sz="1400" dirty="0"/>
              <a:t>Int J Fract </a:t>
            </a:r>
            <a:r>
              <a:rPr lang="fr-FR" sz="1400" dirty="0" smtClean="0"/>
              <a:t>184:185–213</a:t>
            </a:r>
            <a:endParaRPr lang="en-GB" sz="1400" dirty="0"/>
          </a:p>
        </p:txBody>
      </p:sp>
      <p:pic>
        <p:nvPicPr>
          <p:cNvPr id="9846" name="Picture 6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733800"/>
            <a:ext cx="4648200" cy="194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683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543800" cy="1908175"/>
          </a:xfrm>
        </p:spPr>
        <p:txBody>
          <a:bodyPr/>
          <a:lstStyle/>
          <a:p>
            <a:r>
              <a:rPr lang="en-US" sz="4400" b="1" dirty="0" smtClean="0">
                <a:solidFill>
                  <a:srgbClr val="0070C0"/>
                </a:solidFill>
              </a:rPr>
              <a:t>Testing and further improvements to our model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2286000" y="4800600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Preparing for its application in </a:t>
            </a:r>
            <a:r>
              <a:rPr lang="en-US" dirty="0" err="1" smtClean="0"/>
              <a:t>multifracturing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665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6017" y="107149"/>
            <a:ext cx="7620000" cy="944562"/>
          </a:xfrm>
        </p:spPr>
        <p:txBody>
          <a:bodyPr/>
          <a:lstStyle/>
          <a:p>
            <a:r>
              <a:rPr lang="en-US" sz="2800" dirty="0" smtClean="0"/>
              <a:t>Improved FD scheme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14</a:t>
            </a:fld>
            <a:endParaRPr lang="en-US" dirty="0"/>
          </a:p>
        </p:txBody>
      </p:sp>
      <p:pic>
        <p:nvPicPr>
          <p:cNvPr id="1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Morswin\Desktop\frack\MY_THESIS_2\Presentation_Pics\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26" y="898329"/>
            <a:ext cx="3464955" cy="259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Morswin\Desktop\frack\MY_THESIS_2\Presentation_Pics\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685" y="898329"/>
            <a:ext cx="3464955" cy="259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/>
              <p:cNvSpPr txBox="1"/>
              <p:nvPr/>
            </p:nvSpPr>
            <p:spPr>
              <a:xfrm>
                <a:off x="4273519" y="1025585"/>
                <a:ext cx="723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pole tekstow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519" y="1025585"/>
                <a:ext cx="72321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/>
              <p:cNvSpPr txBox="1"/>
              <p:nvPr/>
            </p:nvSpPr>
            <p:spPr>
              <a:xfrm>
                <a:off x="774209" y="1025585"/>
                <a:ext cx="7232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pole tekstow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09" y="1025585"/>
                <a:ext cx="723211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/>
              <p:cNvSpPr txBox="1"/>
              <p:nvPr/>
            </p:nvSpPr>
            <p:spPr>
              <a:xfrm>
                <a:off x="842817" y="2078983"/>
                <a:ext cx="537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pole tekstow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17" y="2078983"/>
                <a:ext cx="537647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pole tekstowe 19"/>
              <p:cNvSpPr txBox="1"/>
              <p:nvPr/>
            </p:nvSpPr>
            <p:spPr>
              <a:xfrm>
                <a:off x="4366302" y="2013021"/>
                <a:ext cx="537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pole tekstowe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02" y="2013021"/>
                <a:ext cx="537647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5694468" y="770019"/>
                <a:ext cx="1329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lang="en-US" dirty="0" smtClean="0"/>
                  <a:t> system</a:t>
                </a:r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468" y="770019"/>
                <a:ext cx="1329497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/>
              <p:cNvSpPr txBox="1"/>
              <p:nvPr/>
            </p:nvSpPr>
            <p:spPr>
              <a:xfrm>
                <a:off x="2099247" y="802108"/>
                <a:ext cx="1329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 smtClean="0"/>
                  <a:t> system</a:t>
                </a:r>
                <a:endParaRPr lang="en-US" dirty="0"/>
              </a:p>
            </p:txBody>
          </p:sp>
        </mc:Choice>
        <mc:Fallback xmlns="">
          <p:sp>
            <p:nvSpPr>
              <p:cNvPr id="23" name="pole tekstow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247" y="802108"/>
                <a:ext cx="1329497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rostokąt 15"/>
              <p:cNvSpPr/>
              <p:nvPr/>
            </p:nvSpPr>
            <p:spPr>
              <a:xfrm>
                <a:off x="296566" y="3306724"/>
                <a:ext cx="7953906" cy="36677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With simple three point finite difference scheme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 smtClean="0"/>
                  <a:t> system is clearly outperformed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</m:oMath>
                </a14:m>
                <a:r>
                  <a:rPr lang="en-US" dirty="0" smtClean="0"/>
                  <a:t> approaches. However more accurate expressions for spatial derivatives can be tried: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𝑤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i="1">
                          <a:latin typeface="Cambria Math"/>
                        </a:rPr>
                        <m:t>𝑤</m:t>
                      </m:r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−2</m:t>
                          </m:r>
                        </m:sup>
                      </m:sSup>
                      <m:r>
                        <m:rPr>
                          <m:nor/>
                        </m:rPr>
                        <a:rPr lang="en-US">
                          <a:latin typeface="Cambria Math"/>
                        </a:rPr>
                        <m:t> + 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These use the asymptotic terms to minimize error form finite differences schemes,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are found form tip BC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6" name="Prostoką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66" y="3306724"/>
                <a:ext cx="7953906" cy="3667799"/>
              </a:xfrm>
              <a:prstGeom prst="rect">
                <a:avLst/>
              </a:prstGeom>
              <a:blipFill rotWithShape="1">
                <a:blip r:embed="rId12"/>
                <a:stretch>
                  <a:fillRect l="-690" t="-831" r="-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Left Brace 18"/>
          <p:cNvSpPr>
            <a:spLocks/>
          </p:cNvSpPr>
          <p:nvPr/>
        </p:nvSpPr>
        <p:spPr bwMode="auto">
          <a:xfrm rot="16200000">
            <a:off x="3341430" y="3898463"/>
            <a:ext cx="174627" cy="2114989"/>
          </a:xfrm>
          <a:prstGeom prst="leftBrace">
            <a:avLst>
              <a:gd name="adj1" fmla="val 25067"/>
              <a:gd name="adj2" fmla="val 5090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31" name="Left Brace 18"/>
          <p:cNvSpPr>
            <a:spLocks/>
          </p:cNvSpPr>
          <p:nvPr/>
        </p:nvSpPr>
        <p:spPr bwMode="auto">
          <a:xfrm rot="16200000">
            <a:off x="5864297" y="3783707"/>
            <a:ext cx="174628" cy="2344633"/>
          </a:xfrm>
          <a:prstGeom prst="leftBrace">
            <a:avLst>
              <a:gd name="adj1" fmla="val 25067"/>
              <a:gd name="adj2" fmla="val 5090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19" name="pole tekstowe 18"/>
          <p:cNvSpPr txBox="1"/>
          <p:nvPr/>
        </p:nvSpPr>
        <p:spPr>
          <a:xfrm>
            <a:off x="3210540" y="4972626"/>
            <a:ext cx="43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pole tekstowe 33"/>
          <p:cNvSpPr txBox="1"/>
          <p:nvPr/>
        </p:nvSpPr>
        <p:spPr>
          <a:xfrm>
            <a:off x="5303918" y="4956023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asymptotics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Left Brace 18"/>
          <p:cNvSpPr>
            <a:spLocks/>
          </p:cNvSpPr>
          <p:nvPr/>
        </p:nvSpPr>
        <p:spPr bwMode="auto">
          <a:xfrm rot="16200000" flipH="1">
            <a:off x="2640185" y="4343367"/>
            <a:ext cx="203980" cy="2114991"/>
          </a:xfrm>
          <a:prstGeom prst="leftBrace">
            <a:avLst>
              <a:gd name="adj1" fmla="val 25067"/>
              <a:gd name="adj2" fmla="val 79050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  <a:cs typeface="+mn-cs"/>
            </a:endParaRPr>
          </a:p>
        </p:txBody>
      </p:sp>
      <p:sp>
        <p:nvSpPr>
          <p:cNvPr id="22" name="Left Brace 18"/>
          <p:cNvSpPr>
            <a:spLocks/>
          </p:cNvSpPr>
          <p:nvPr/>
        </p:nvSpPr>
        <p:spPr bwMode="auto">
          <a:xfrm rot="16200000" flipH="1">
            <a:off x="5954099" y="3343463"/>
            <a:ext cx="117808" cy="4114799"/>
          </a:xfrm>
          <a:prstGeom prst="leftBrace">
            <a:avLst>
              <a:gd name="adj1" fmla="val 25067"/>
              <a:gd name="adj2" fmla="val 50907"/>
            </a:avLst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80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19" grpId="0"/>
      <p:bldP spid="34" grpId="0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C:\Users\Morswin\Desktop\frack\MY_THESIS_2\Presentation_Pics\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73" y="1491265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7620000" cy="1020762"/>
              </a:xfrm>
            </p:spPr>
            <p:txBody>
              <a:bodyPr/>
              <a:lstStyle/>
              <a:p>
                <a:r>
                  <a:rPr lang="en-US" sz="2800" dirty="0"/>
                  <a:t>I</a:t>
                </a:r>
                <a:r>
                  <a:rPr lang="en-US" sz="2800" dirty="0" smtClean="0"/>
                  <a:t>mproved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sz="2800" dirty="0" smtClean="0"/>
                  <a:t> might have even better accuracy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7620000" cy="1020762"/>
              </a:xfrm>
              <a:blipFill rotWithShape="1">
                <a:blip r:embed="rId3"/>
                <a:stretch>
                  <a:fillRect l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605" y="971550"/>
            <a:ext cx="7620000" cy="48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Morswin\Desktop\frack\MY_THESIS_2\Presentation_Pics\w_asy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39" y="1491265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/>
              <p:cNvSpPr txBox="1"/>
              <p:nvPr/>
            </p:nvSpPr>
            <p:spPr>
              <a:xfrm>
                <a:off x="807379" y="1334119"/>
                <a:ext cx="2845280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max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</m:t>
                      </m:r>
                      <m:r>
                        <a:rPr lang="en-US" i="1">
                          <a:latin typeface="Cambria Math"/>
                        </a:rPr>
                        <m:t>𝛿</m:t>
                      </m:r>
                      <m:r>
                        <a:rPr lang="en-US" i="1">
                          <a:latin typeface="Cambria Math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8∗10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79" y="1334119"/>
                <a:ext cx="2845280" cy="372410"/>
              </a:xfrm>
              <a:prstGeom prst="rect">
                <a:avLst/>
              </a:prstGeom>
              <a:blipFill rotWithShape="1"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/>
              <p:cNvSpPr txBox="1"/>
              <p:nvPr/>
            </p:nvSpPr>
            <p:spPr>
              <a:xfrm>
                <a:off x="914400" y="3878349"/>
                <a:ext cx="26312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</a:t>
                </a:r>
                <a:r>
                  <a:rPr lang="en-US" b="0" dirty="0" smtClean="0"/>
                  <a:t>mproved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dirty="0" smtClean="0"/>
                  <a:t> system</a:t>
                </a:r>
                <a:endParaRPr lang="en-US" dirty="0"/>
              </a:p>
            </p:txBody>
          </p:sp>
        </mc:Choice>
        <mc:Fallback xmlns=""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878349"/>
                <a:ext cx="2631238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85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/>
              <p:cNvSpPr txBox="1"/>
              <p:nvPr/>
            </p:nvSpPr>
            <p:spPr>
              <a:xfrm>
                <a:off x="5372024" y="3839685"/>
                <a:ext cx="1177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lang="en-US" dirty="0" smtClean="0"/>
                  <a:t> system</a:t>
                </a:r>
                <a:endParaRPr lang="en-US" dirty="0"/>
              </a:p>
            </p:txBody>
          </p:sp>
        </mc:Choice>
        <mc:Fallback xmlns="">
          <p:sp>
            <p:nvSpPr>
              <p:cNvPr id="9" name="pole tekstow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2024" y="3839685"/>
                <a:ext cx="1177097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/>
              <p:cNvSpPr txBox="1"/>
              <p:nvPr/>
            </p:nvSpPr>
            <p:spPr>
              <a:xfrm>
                <a:off x="285634" y="4648200"/>
                <a:ext cx="7848599" cy="2004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Furthermore consider yet another “system”: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𝑈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Then numerical results are essentially identical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𝑈</m:t>
                    </m:r>
                  </m:oMath>
                </a14:m>
                <a:r>
                  <a:rPr lang="en-US" dirty="0" smtClean="0"/>
                  <a:t> system – &gt; dependent variables provide improvements by improving finite differences accuracy</a:t>
                </a:r>
              </a:p>
            </p:txBody>
          </p:sp>
        </mc:Choice>
        <mc:Fallback xmlns="">
          <p:sp>
            <p:nvSpPr>
              <p:cNvPr id="10" name="pole tekstow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634" y="4648200"/>
                <a:ext cx="7848599" cy="2004075"/>
              </a:xfrm>
              <a:prstGeom prst="rect">
                <a:avLst/>
              </a:prstGeom>
              <a:blipFill rotWithShape="1">
                <a:blip r:embed="rId12"/>
                <a:stretch>
                  <a:fillRect l="-699" t="-1524" b="-3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/>
              <p:cNvSpPr txBox="1"/>
              <p:nvPr/>
            </p:nvSpPr>
            <p:spPr>
              <a:xfrm>
                <a:off x="72114" y="2262608"/>
                <a:ext cx="537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pole tekstow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4" y="2262608"/>
                <a:ext cx="537647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4000285" y="2283592"/>
                <a:ext cx="537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285" y="2283592"/>
                <a:ext cx="537647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ole tekstowe 20"/>
              <p:cNvSpPr txBox="1"/>
              <p:nvPr/>
            </p:nvSpPr>
            <p:spPr>
              <a:xfrm>
                <a:off x="4537932" y="1342008"/>
                <a:ext cx="2845280" cy="372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max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⁡(</m:t>
                      </m:r>
                      <m:r>
                        <a:rPr lang="en-US" i="1">
                          <a:latin typeface="Cambria Math"/>
                        </a:rPr>
                        <m:t>𝛿</m:t>
                      </m:r>
                      <m:r>
                        <a:rPr lang="en-US" i="1">
                          <a:latin typeface="Cambria Math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)=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5∗10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−6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pole tekstowe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932" y="1342008"/>
                <a:ext cx="2845280" cy="372410"/>
              </a:xfrm>
              <a:prstGeom prst="rect">
                <a:avLst/>
              </a:prstGeom>
              <a:blipFill rotWithShape="1">
                <a:blip r:embed="rId1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20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Jacobian</a:t>
            </a:r>
            <a:r>
              <a:rPr lang="en-US" sz="2800" dirty="0"/>
              <a:t>  pattern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16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1600" dirty="0" smtClean="0"/>
              <a:t>An important advantage of improved FD formulation is that this does not affect the pattern of system </a:t>
            </a:r>
            <a:r>
              <a:rPr lang="en-US" sz="1600" dirty="0" err="1" smtClean="0"/>
              <a:t>Jacobian</a:t>
            </a:r>
            <a:r>
              <a:rPr lang="en-US" sz="1600" dirty="0" smtClean="0"/>
              <a:t> matrix.</a:t>
            </a:r>
            <a:endParaRPr lang="en-US" sz="1600" dirty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717084"/>
            <a:ext cx="21240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2895600" y="22098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2659811" y="2009953"/>
                <a:ext cx="5791200" cy="39662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indent="0" algn="just">
                  <a:buNone/>
                </a:pPr>
                <a:r>
                  <a:rPr lang="en-US" dirty="0" smtClean="0"/>
                  <a:t>In our case:</a:t>
                </a: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𝜕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pPr marL="114300" indent="0" algn="just">
                  <a:buNone/>
                </a:pPr>
                <a:r>
                  <a:rPr lang="en-US" dirty="0" smtClean="0"/>
                  <a:t>Gives well organized </a:t>
                </a:r>
                <a:r>
                  <a:rPr lang="en-US" dirty="0" err="1"/>
                  <a:t>Jacobian</a:t>
                </a:r>
                <a:r>
                  <a:rPr lang="en-US" dirty="0"/>
                  <a:t> pattern</a:t>
                </a:r>
                <a:r>
                  <a:rPr lang="en-US" dirty="0" smtClean="0"/>
                  <a:t>:</a:t>
                </a:r>
              </a:p>
              <a:p>
                <a:pPr marL="114300" indent="0" algn="just">
                  <a:buNone/>
                </a:pPr>
                <a:endParaRPr lang="en-US" dirty="0"/>
              </a:p>
              <a:p>
                <a:pPr marL="114300" indent="0" algn="just">
                  <a:buNone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i="1">
                                            <a:latin typeface="Cambria Math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0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i="1">
                                                  <a:latin typeface="Cambria Math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9811" y="2009953"/>
                <a:ext cx="5791200" cy="3966279"/>
              </a:xfrm>
              <a:prstGeom prst="rect">
                <a:avLst/>
              </a:prstGeom>
              <a:blipFill rotWithShape="1">
                <a:blip r:embed="rId4"/>
                <a:stretch>
                  <a:fillRect t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/>
              <p:cNvSpPr txBox="1"/>
              <p:nvPr/>
            </p:nvSpPr>
            <p:spPr>
              <a:xfrm>
                <a:off x="6604551" y="3634584"/>
                <a:ext cx="3933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551" y="3634584"/>
                <a:ext cx="393313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/>
              <p:cNvSpPr txBox="1"/>
              <p:nvPr/>
            </p:nvSpPr>
            <p:spPr>
              <a:xfrm>
                <a:off x="3640801" y="5668688"/>
                <a:ext cx="3933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pole tekstow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01" y="5668688"/>
                <a:ext cx="393313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/>
              <p:cNvSpPr txBox="1"/>
              <p:nvPr/>
            </p:nvSpPr>
            <p:spPr>
              <a:xfrm>
                <a:off x="5742100" y="3627717"/>
                <a:ext cx="631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pole tekstow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100" y="3627717"/>
                <a:ext cx="631647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/>
              <p:cNvSpPr txBox="1"/>
              <p:nvPr/>
            </p:nvSpPr>
            <p:spPr>
              <a:xfrm>
                <a:off x="3577820" y="5360912"/>
                <a:ext cx="461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pole tekstow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820" y="5360912"/>
                <a:ext cx="461729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/>
              <p:cNvSpPr txBox="1"/>
              <p:nvPr/>
            </p:nvSpPr>
            <p:spPr>
              <a:xfrm>
                <a:off x="3523718" y="5109872"/>
                <a:ext cx="63164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𝑁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pole tekstow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718" y="5109872"/>
                <a:ext cx="631647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/>
              <p:cNvSpPr txBox="1"/>
              <p:nvPr/>
            </p:nvSpPr>
            <p:spPr>
              <a:xfrm>
                <a:off x="6242601" y="3631850"/>
                <a:ext cx="4617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pole tekstow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601" y="3631850"/>
                <a:ext cx="461729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/>
              <p:cNvSpPr txBox="1"/>
              <p:nvPr/>
            </p:nvSpPr>
            <p:spPr>
              <a:xfrm>
                <a:off x="3624323" y="3894174"/>
                <a:ext cx="430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pole tekstow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323" y="3894174"/>
                <a:ext cx="430438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4124586" y="3611420"/>
                <a:ext cx="430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586" y="3611420"/>
                <a:ext cx="430438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ole tekstowe 17"/>
              <p:cNvSpPr txBox="1"/>
              <p:nvPr/>
            </p:nvSpPr>
            <p:spPr>
              <a:xfrm>
                <a:off x="4436395" y="3615914"/>
                <a:ext cx="434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pole tekstow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395" y="3615914"/>
                <a:ext cx="434606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pole tekstowe 18"/>
              <p:cNvSpPr txBox="1"/>
              <p:nvPr/>
            </p:nvSpPr>
            <p:spPr>
              <a:xfrm>
                <a:off x="4871001" y="3625378"/>
                <a:ext cx="434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9" name="pole tekstow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001" y="3625378"/>
                <a:ext cx="434606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pole tekstowe 19"/>
          <p:cNvSpPr txBox="1"/>
          <p:nvPr/>
        </p:nvSpPr>
        <p:spPr>
          <a:xfrm>
            <a:off x="5422782" y="3639310"/>
            <a:ext cx="31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21" name="pole tekstowe 20"/>
          <p:cNvSpPr txBox="1"/>
          <p:nvPr/>
        </p:nvSpPr>
        <p:spPr>
          <a:xfrm>
            <a:off x="3679883" y="4829671"/>
            <a:ext cx="31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pole tekstowe 21"/>
              <p:cNvSpPr txBox="1"/>
              <p:nvPr/>
            </p:nvSpPr>
            <p:spPr>
              <a:xfrm>
                <a:off x="3613071" y="4188659"/>
                <a:ext cx="434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pole tekstowe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071" y="4188659"/>
                <a:ext cx="434606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/>
              <p:cNvSpPr txBox="1"/>
              <p:nvPr/>
            </p:nvSpPr>
            <p:spPr>
              <a:xfrm>
                <a:off x="3620155" y="4488928"/>
                <a:ext cx="4346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" name="pole tekstow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155" y="4488928"/>
                <a:ext cx="434606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pole tekstowe 23"/>
          <p:cNvSpPr txBox="1"/>
          <p:nvPr/>
        </p:nvSpPr>
        <p:spPr>
          <a:xfrm>
            <a:off x="228600" y="6324600"/>
            <a:ext cx="822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this pattern is used in ODE15s a great increase of computation speed is achieved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9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if different initial conditions are used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17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Piotrek\filen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118558"/>
            <a:ext cx="6130751" cy="45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304800" y="1524000"/>
                <a:ext cx="2202365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Each trajectory represents initial condition form self similar solution but different start time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r>
                  <a:rPr lang="en-US" dirty="0" smtClean="0"/>
                  <a:t>Similar tests were also successfully concluded for various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  <m:r>
                      <a:rPr lang="en-US" b="0" i="1" smtClean="0">
                        <a:latin typeface="Cambria Math"/>
                      </a:rPr>
                      <m:t>(0,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524000"/>
                <a:ext cx="2202365" cy="3693319"/>
              </a:xfrm>
              <a:prstGeom prst="rect">
                <a:avLst/>
              </a:prstGeom>
              <a:blipFill rotWithShape="1">
                <a:blip r:embed="rId4"/>
                <a:stretch>
                  <a:fillRect l="-2216" t="-825" r="-3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Łącznik prosty ze strzałką 9"/>
          <p:cNvCxnSpPr>
            <a:stCxn id="13" idx="1"/>
          </p:cNvCxnSpPr>
          <p:nvPr/>
        </p:nvCxnSpPr>
        <p:spPr>
          <a:xfrm flipH="1" flipV="1">
            <a:off x="4648200" y="4583579"/>
            <a:ext cx="1143000" cy="4880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e tekstowe 12"/>
          <p:cNvSpPr txBox="1"/>
          <p:nvPr/>
        </p:nvSpPr>
        <p:spPr>
          <a:xfrm>
            <a:off x="5791200" y="4332964"/>
            <a:ext cx="1502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losing fractures !!!</a:t>
            </a:r>
          </a:p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olver needed to be modified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Łącznik prosty ze strzałką 21"/>
          <p:cNvCxnSpPr>
            <a:stCxn id="13" idx="1"/>
          </p:cNvCxnSpPr>
          <p:nvPr/>
        </p:nvCxnSpPr>
        <p:spPr>
          <a:xfrm flipH="1" flipV="1">
            <a:off x="4267200" y="4702297"/>
            <a:ext cx="152400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/>
          <p:cNvCxnSpPr>
            <a:stCxn id="13" idx="1"/>
          </p:cNvCxnSpPr>
          <p:nvPr/>
        </p:nvCxnSpPr>
        <p:spPr>
          <a:xfrm flipH="1" flipV="1">
            <a:off x="4953000" y="4438465"/>
            <a:ext cx="838200" cy="6331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/>
          <p:cNvCxnSpPr>
            <a:stCxn id="13" idx="1"/>
          </p:cNvCxnSpPr>
          <p:nvPr/>
        </p:nvCxnSpPr>
        <p:spPr>
          <a:xfrm flipH="1" flipV="1">
            <a:off x="5289378" y="4332965"/>
            <a:ext cx="501822" cy="7386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Prostokąt 40"/>
              <p:cNvSpPr/>
              <p:nvPr/>
            </p:nvSpPr>
            <p:spPr>
              <a:xfrm>
                <a:off x="6435450" y="3886200"/>
                <a:ext cx="1239698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Prostokąt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450" y="3886200"/>
                <a:ext cx="1239698" cy="372410"/>
              </a:xfrm>
              <a:prstGeom prst="rect">
                <a:avLst/>
              </a:prstGeom>
              <a:blipFill rotWithShape="1">
                <a:blip r:embed="rId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Prostokąt 47"/>
              <p:cNvSpPr/>
              <p:nvPr/>
            </p:nvSpPr>
            <p:spPr>
              <a:xfrm>
                <a:off x="6435450" y="1524000"/>
                <a:ext cx="1117870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Prostokąt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450" y="1524000"/>
                <a:ext cx="1117870" cy="372410"/>
              </a:xfrm>
              <a:prstGeom prst="rect">
                <a:avLst/>
              </a:prstGeom>
              <a:blipFill rotWithShape="1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31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orswin\Desktop\work\zamykajaca sie szczelina2 -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94" y="963359"/>
            <a:ext cx="4454306" cy="35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Handling closing fractures, large leak off values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344856" y="1737027"/>
                <a:ext cx="920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56" y="1737027"/>
                <a:ext cx="92057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/>
              <p:cNvSpPr txBox="1"/>
              <p:nvPr/>
            </p:nvSpPr>
            <p:spPr>
              <a:xfrm>
                <a:off x="1716456" y="3939638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pole tekstow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456" y="3939638"/>
                <a:ext cx="33457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/>
              <p:cNvSpPr txBox="1"/>
              <p:nvPr/>
            </p:nvSpPr>
            <p:spPr>
              <a:xfrm>
                <a:off x="3697656" y="356455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pole tekstow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656" y="3564555"/>
                <a:ext cx="36798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/>
              <p:cNvSpPr txBox="1"/>
              <p:nvPr/>
            </p:nvSpPr>
            <p:spPr>
              <a:xfrm>
                <a:off x="122827" y="4146495"/>
                <a:ext cx="4525373" cy="2430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r>
                  <a:rPr lang="en-US" dirty="0" smtClean="0"/>
                  <a:t>The original formulation assumes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𝑑𝐿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dirty="0" smtClean="0"/>
                  <a:t>, but a work around this limitation is to stop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/>
                  <a:t>, re-mesh and resume integration with:</a:t>
                </a:r>
              </a:p>
              <a:p>
                <a:endParaRPr lang="en-US" dirty="0" smtClean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algn="ctr"/>
                <a:endParaRPr lang="en-US" dirty="0" smtClean="0"/>
              </a:p>
            </p:txBody>
          </p:sp>
        </mc:Choice>
        <mc:Fallback xmlns=""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7" y="4146495"/>
                <a:ext cx="4525373" cy="2430281"/>
              </a:xfrm>
              <a:prstGeom prst="rect">
                <a:avLst/>
              </a:prstGeom>
              <a:blipFill rotWithShape="1">
                <a:blip r:embed="rId6"/>
                <a:stretch>
                  <a:fillRect l="-1077" r="-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ole tekstowe 3"/>
              <p:cNvSpPr txBox="1"/>
              <p:nvPr/>
            </p:nvSpPr>
            <p:spPr>
              <a:xfrm>
                <a:off x="5257800" y="5257800"/>
                <a:ext cx="309195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re-meshing uses asymptotic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/>
                  <a:t> remains </a:t>
                </a:r>
                <a:r>
                  <a:rPr lang="en-US" dirty="0" smtClean="0"/>
                  <a:t>unchanged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</a:t>
                </a:r>
                <a:r>
                  <a:rPr lang="en-US" dirty="0" smtClean="0"/>
                  <a:t>racture volume also remains unchanged</a:t>
                </a:r>
              </a:p>
            </p:txBody>
          </p:sp>
        </mc:Choice>
        <mc:Fallback xmlns="">
          <p:sp>
            <p:nvSpPr>
              <p:cNvPr id="4" name="pole tekstow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257800"/>
                <a:ext cx="3091951" cy="1477328"/>
              </a:xfrm>
              <a:prstGeom prst="rect">
                <a:avLst/>
              </a:prstGeom>
              <a:blipFill rotWithShape="1">
                <a:blip r:embed="rId8"/>
                <a:stretch>
                  <a:fillRect l="-1381" t="-2066" r="-2170" b="-5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 descr="C:\Piotrek\w_choped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651" y="2478657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to deal with Carter Law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/>
              <p:cNvSpPr txBox="1"/>
              <p:nvPr/>
            </p:nvSpPr>
            <p:spPr>
              <a:xfrm>
                <a:off x="685800" y="1752600"/>
                <a:ext cx="6934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Unfortunately it is still ambiguous how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𝜏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should be interpreted especially for a closing fracture that reopens. </a:t>
                </a:r>
                <a:r>
                  <a:rPr lang="en-US" dirty="0"/>
                  <a:t>E</a:t>
                </a:r>
                <a:r>
                  <a:rPr lang="en-US" dirty="0" smtClean="0"/>
                  <a:t>xtra algorithm for calculating exposure time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𝜏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used.</a:t>
                </a:r>
                <a:endParaRPr lang="en-US" dirty="0"/>
              </a:p>
            </p:txBody>
          </p:sp>
        </mc:Choice>
        <mc:Fallback xmlns="">
          <p:sp>
            <p:nvSpPr>
              <p:cNvPr id="13" name="pole tekstow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752600"/>
                <a:ext cx="6934200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792" t="-3311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8" name="Picture 4" descr="C:\Piotrek\filenam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463" y="2971799"/>
            <a:ext cx="4154950" cy="311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Piotrek\tau_grap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971800"/>
            <a:ext cx="4183705" cy="313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26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4400" y="533400"/>
            <a:ext cx="7620000" cy="1143000"/>
          </a:xfrm>
        </p:spPr>
        <p:txBody>
          <a:bodyPr>
            <a:normAutofit/>
          </a:bodyPr>
          <a:lstStyle/>
          <a:p>
            <a:r>
              <a:rPr lang="pl-PL" sz="2800" dirty="0" smtClean="0"/>
              <a:t>Plan of the talk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</a:t>
            </a:fld>
            <a:endParaRPr lang="en-US" dirty="0"/>
          </a:p>
        </p:txBody>
      </p:sp>
      <p:pic>
        <p:nvPicPr>
          <p:cNvPr id="14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762000" y="3308005"/>
            <a:ext cx="71628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25000"/>
              </a:spcBef>
              <a:buFontTx/>
              <a:buChar char="•"/>
            </a:pPr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Review of previous published work on PKN model</a:t>
            </a:r>
            <a:endParaRPr lang="en-GB" sz="2400" dirty="0">
              <a:solidFill>
                <a:schemeClr val="tx1"/>
              </a:solidFill>
            </a:endParaRP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US" sz="2400" dirty="0" smtClean="0"/>
              <a:t> Testing </a:t>
            </a:r>
            <a:r>
              <a:rPr lang="en-US" sz="2400" dirty="0"/>
              <a:t>and further improvements to our </a:t>
            </a:r>
            <a:r>
              <a:rPr lang="en-US" sz="2400" dirty="0" smtClean="0"/>
              <a:t>model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GB" sz="2400" dirty="0" smtClean="0"/>
              <a:t> How to combine single fractures in to </a:t>
            </a:r>
            <a:r>
              <a:rPr lang="en-GB" sz="2400" dirty="0" err="1" smtClean="0"/>
              <a:t>multifracturing</a:t>
            </a:r>
            <a:r>
              <a:rPr lang="en-GB" sz="2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796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Handling closing fractures, </a:t>
            </a:r>
            <a:r>
              <a:rPr lang="en-US" sz="2800" dirty="0" smtClean="0"/>
              <a:t>negative pumping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20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/>
              <p:cNvSpPr txBox="1"/>
              <p:nvPr/>
            </p:nvSpPr>
            <p:spPr>
              <a:xfrm>
                <a:off x="175948" y="1731474"/>
                <a:ext cx="38099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Now consider fixed amount of fluid that gets pumped in and out:</a:t>
                </a:r>
                <a:endParaRPr lang="en-US" dirty="0"/>
              </a:p>
              <a:p>
                <a:endParaRPr lang="en-US" b="0" i="1" dirty="0" smtClean="0">
                  <a:latin typeface="Cambria Math"/>
                </a:endParaRPr>
              </a:p>
              <a:p>
                <a:r>
                  <a:rPr lang="en-US" i="1" dirty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48" y="1731474"/>
                <a:ext cx="3809999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440" t="-2538" b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ole tekstowe 5"/>
          <p:cNvSpPr txBox="1"/>
          <p:nvPr/>
        </p:nvSpPr>
        <p:spPr>
          <a:xfrm>
            <a:off x="393231" y="38075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volume pumped in</a:t>
            </a:r>
            <a:endParaRPr lang="en-US" dirty="0"/>
          </a:p>
        </p:txBody>
      </p:sp>
      <p:pic>
        <p:nvPicPr>
          <p:cNvPr id="14341" name="Picture 5" descr="C:\Users\Morswin\Desktop\work\pompowanie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39" y="1219200"/>
            <a:ext cx="4383009" cy="328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Morswin\Desktop\work\zleq_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48" y="4163894"/>
            <a:ext cx="3305646" cy="247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Morswin\Desktop\work\pompowanie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48" y="4506457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3484469" y="4362353"/>
            <a:ext cx="187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some point everything goes wrong…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37681" y="4078542"/>
            <a:ext cx="1600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Extra volume appeared from nowhere, fluid balance must be monitored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pole tekstowe 6"/>
          <p:cNvSpPr txBox="1"/>
          <p:nvPr/>
        </p:nvSpPr>
        <p:spPr>
          <a:xfrm>
            <a:off x="4813048" y="638219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Relative fluid balance in fracture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13048" y="5181600"/>
            <a:ext cx="1054352" cy="1066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7"/>
          <p:cNvCxnSpPr/>
          <p:nvPr/>
        </p:nvCxnSpPr>
        <p:spPr>
          <a:xfrm flipV="1">
            <a:off x="4904697" y="3733800"/>
            <a:ext cx="1115103" cy="744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5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do we learn from these extra tests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21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algn="just"/>
                <a:r>
                  <a:rPr lang="en-US" sz="1600" dirty="0" smtClean="0"/>
                  <a:t>Our model is very flexible (every parameter can be played with)</a:t>
                </a:r>
              </a:p>
              <a:p>
                <a:pPr algn="just"/>
                <a:r>
                  <a:rPr lang="en-US" sz="1600" dirty="0" smtClean="0"/>
                  <a:t>There is relatively large range of possible initial condition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, </m:t>
                    </m:r>
                    <m:r>
                      <a:rPr lang="en-US" sz="1600" b="0" i="1" smtClean="0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/>
                          </a:rPr>
                          <m:t>0, 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 smtClean="0"/>
                  <a:t>), but outside that range computations will fail.</a:t>
                </a:r>
                <a:endParaRPr lang="en-US" sz="1600" dirty="0" smtClean="0">
                  <a:solidFill>
                    <a:schemeClr val="tx1"/>
                  </a:solidFill>
                </a:endParaRPr>
              </a:p>
              <a:p>
                <a:pPr algn="just"/>
                <a:r>
                  <a:rPr lang="en-US" sz="1600" dirty="0" smtClean="0"/>
                  <a:t>Model can be to some extend modified to handle closing fractures, it is possible to stop, re-mesh and resume.</a:t>
                </a:r>
              </a:p>
              <a:p>
                <a:pPr algn="just"/>
                <a:r>
                  <a:rPr lang="en-US" sz="1600" dirty="0" smtClean="0"/>
                  <a:t>While model might brake, the fluid balance can check if our result are still valid</a:t>
                </a:r>
              </a:p>
              <a:p>
                <a:pPr algn="just"/>
                <a:r>
                  <a:rPr lang="en-US" sz="1600" dirty="0" smtClean="0"/>
                  <a:t>Dependent variables are useful for spatial discretization, but provide no apparent benefit for integration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r>
                  <a:rPr lang="en-US" sz="1600" dirty="0" smtClean="0"/>
                  <a:t>With experience the next task can be handled.</a:t>
                </a:r>
                <a:endParaRPr lang="en-US" sz="1600" dirty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  <a:blipFill rotWithShape="1">
                <a:blip r:embed="rId3"/>
                <a:stretch>
                  <a:fillRect r="-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528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543800" cy="1908175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GB" sz="4400" b="1" dirty="0" smtClean="0">
                <a:solidFill>
                  <a:srgbClr val="0070C0"/>
                </a:solidFill>
              </a:rPr>
              <a:t>Building </a:t>
            </a:r>
            <a:r>
              <a:rPr lang="en-GB" sz="4400" b="1" dirty="0" err="1">
                <a:solidFill>
                  <a:srgbClr val="0070C0"/>
                </a:solidFill>
              </a:rPr>
              <a:t>M</a:t>
            </a:r>
            <a:r>
              <a:rPr lang="en-GB" sz="4400" b="1" dirty="0" err="1" smtClean="0">
                <a:solidFill>
                  <a:srgbClr val="0070C0"/>
                </a:solidFill>
              </a:rPr>
              <a:t>ultifracturing</a:t>
            </a:r>
            <a:r>
              <a:rPr lang="en-GB" sz="4400" b="1" dirty="0" smtClean="0">
                <a:solidFill>
                  <a:srgbClr val="0070C0"/>
                </a:solidFill>
              </a:rPr>
              <a:t> Model</a:t>
            </a:r>
            <a:endParaRPr lang="en-GB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</a:t>
            </a:r>
            <a:r>
              <a:rPr lang="en-US" sz="2800" dirty="0"/>
              <a:t> is </a:t>
            </a:r>
            <a:r>
              <a:rPr lang="en-US" sz="2800" dirty="0" smtClean="0"/>
              <a:t>“</a:t>
            </a:r>
            <a:r>
              <a:rPr lang="en-US" sz="2800" dirty="0" err="1"/>
              <a:t>Multifracturing</a:t>
            </a:r>
            <a:r>
              <a:rPr lang="en-US" sz="2800" dirty="0" smtClean="0"/>
              <a:t>”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23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Morswin\Desktop\frack\poster_3\system_of_cra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4149305" cy="30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86" y="1066800"/>
            <a:ext cx="386501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495800"/>
            <a:ext cx="2590800" cy="213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30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do I mean by  “</a:t>
            </a:r>
            <a:r>
              <a:rPr lang="en-US" sz="2800" dirty="0" err="1" smtClean="0"/>
              <a:t>Multifracturing</a:t>
            </a:r>
            <a:r>
              <a:rPr lang="en-US" sz="2800" dirty="0" smtClean="0"/>
              <a:t>”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24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47910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Nawias klamrowy zamykający 6"/>
          <p:cNvSpPr/>
          <p:nvPr/>
        </p:nvSpPr>
        <p:spPr>
          <a:xfrm>
            <a:off x="5638800" y="3352800"/>
            <a:ext cx="533400" cy="457200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le tekstowe 8"/>
          <p:cNvSpPr txBox="1"/>
          <p:nvPr/>
        </p:nvSpPr>
        <p:spPr>
          <a:xfrm>
            <a:off x="6172200" y="344217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PKN like crack</a:t>
            </a:r>
            <a:endParaRPr lang="en-US" dirty="0"/>
          </a:p>
        </p:txBody>
      </p:sp>
      <p:sp>
        <p:nvSpPr>
          <p:cNvPr id="13" name="Nawias klamrowy zamykający 12"/>
          <p:cNvSpPr/>
          <p:nvPr/>
        </p:nvSpPr>
        <p:spPr>
          <a:xfrm rot="5400000">
            <a:off x="5029200" y="3886200"/>
            <a:ext cx="533400" cy="533400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ole tekstowe 10"/>
          <p:cNvSpPr txBox="1"/>
          <p:nvPr/>
        </p:nvSpPr>
        <p:spPr>
          <a:xfrm>
            <a:off x="4574711" y="4419600"/>
            <a:ext cx="159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PKN like “pipe”</a:t>
            </a:r>
            <a:endParaRPr lang="en-US" dirty="0"/>
          </a:p>
        </p:txBody>
      </p:sp>
      <p:cxnSp>
        <p:nvCxnSpPr>
          <p:cNvPr id="14" name="Łącznik prosty ze strzałką 13"/>
          <p:cNvCxnSpPr/>
          <p:nvPr/>
        </p:nvCxnSpPr>
        <p:spPr>
          <a:xfrm flipH="1" flipV="1">
            <a:off x="2971800" y="4419600"/>
            <a:ext cx="8382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/>
          <p:cNvSpPr txBox="1"/>
          <p:nvPr/>
        </p:nvSpPr>
        <p:spPr>
          <a:xfrm>
            <a:off x="3509065" y="557240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Junction</a:t>
            </a:r>
            <a:endParaRPr lang="en-US" dirty="0"/>
          </a:p>
        </p:txBody>
      </p:sp>
      <p:cxnSp>
        <p:nvCxnSpPr>
          <p:cNvPr id="22" name="Łącznik prosty ze strzałką 21"/>
          <p:cNvCxnSpPr/>
          <p:nvPr/>
        </p:nvCxnSpPr>
        <p:spPr>
          <a:xfrm>
            <a:off x="1371600" y="2895600"/>
            <a:ext cx="9144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/>
              <p:cNvSpPr txBox="1"/>
              <p:nvPr/>
            </p:nvSpPr>
            <p:spPr>
              <a:xfrm>
                <a:off x="228600" y="2393835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Well,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applied here  </a:t>
                </a:r>
                <a:endParaRPr lang="en-US" dirty="0"/>
              </a:p>
            </p:txBody>
          </p:sp>
        </mc:Choice>
        <mc:Fallback xmlns="">
          <p:sp>
            <p:nvSpPr>
              <p:cNvPr id="23" name="pole tekstow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393835"/>
                <a:ext cx="22860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40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Łącznik prosty ze strzałką 24"/>
          <p:cNvCxnSpPr/>
          <p:nvPr/>
        </p:nvCxnSpPr>
        <p:spPr>
          <a:xfrm flipH="1" flipV="1">
            <a:off x="5829300" y="2286001"/>
            <a:ext cx="495300" cy="2925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/>
          <p:cNvSpPr txBox="1"/>
          <p:nvPr/>
        </p:nvSpPr>
        <p:spPr>
          <a:xfrm>
            <a:off x="5905500" y="257850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xisting closed crack</a:t>
            </a:r>
            <a:endParaRPr lang="en-US" dirty="0"/>
          </a:p>
        </p:txBody>
      </p:sp>
      <p:cxnSp>
        <p:nvCxnSpPr>
          <p:cNvPr id="30" name="Łącznik prostoliniowy 29"/>
          <p:cNvCxnSpPr/>
          <p:nvPr/>
        </p:nvCxnSpPr>
        <p:spPr>
          <a:xfrm flipH="1">
            <a:off x="304800" y="3810000"/>
            <a:ext cx="19812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ole tekstowe 30"/>
          <p:cNvSpPr txBox="1"/>
          <p:nvPr/>
        </p:nvSpPr>
        <p:spPr>
          <a:xfrm>
            <a:off x="114300" y="396823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Solid concrete pipe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9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3" grpId="0" animBg="1"/>
      <p:bldP spid="11" grpId="0"/>
      <p:bldP spid="18" grpId="0"/>
      <p:bldP spid="23" grpId="0"/>
      <p:bldP spid="28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76600"/>
            <a:ext cx="2133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PKN “Pipe” , Junctions and concrete </a:t>
            </a:r>
            <a:r>
              <a:rPr lang="en-US" sz="2800" dirty="0"/>
              <a:t>p</a:t>
            </a:r>
            <a:r>
              <a:rPr lang="en-US" sz="2800" dirty="0" smtClean="0"/>
              <a:t>ipes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25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</p:spPr>
            <p:txBody>
              <a:bodyPr>
                <a:normAutofit lnSpcReduction="10000"/>
              </a:bodyPr>
              <a:lstStyle/>
              <a:p>
                <a:pPr marL="114300" indent="0" algn="just">
                  <a:buNone/>
                </a:pPr>
                <a:r>
                  <a:rPr lang="en-US" sz="1600" b="1" dirty="0" smtClean="0"/>
                  <a:t>PKN pipes </a:t>
                </a:r>
                <a:r>
                  <a:rPr lang="en-US" sz="1600" dirty="0" smtClean="0"/>
                  <a:t>are straightforward :</a:t>
                </a:r>
              </a:p>
              <a:p>
                <a:pPr marL="114300" indent="0" algn="just">
                  <a:buNone/>
                </a:pPr>
                <a:endParaRPr lang="en-US" sz="1600" i="1" dirty="0" smtClean="0">
                  <a:latin typeface="Cambria Math"/>
                </a:endParaRP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r>
                  <a:rPr lang="en-US" sz="1600" b="1" dirty="0" smtClean="0"/>
                  <a:t>Junctions</a:t>
                </a:r>
                <a:r>
                  <a:rPr lang="en-US" sz="1600" dirty="0" smtClean="0"/>
                  <a:t> are based on two assumptions, given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1600" dirty="0" smtClean="0"/>
                  <a:t> connected elements, pressure at  a 		junction is the same for all of them: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 …=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r>
                  <a:rPr lang="en-US" sz="1600" dirty="0" smtClean="0"/>
                  <a:t>	Sum of all the flow in and out of a junction is zero (zero flux sum):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+ …+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6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r>
                  <a:rPr lang="en-US" sz="1600" b="1" dirty="0" smtClean="0"/>
                  <a:t>Concrete pipe </a:t>
                </a:r>
                <a:r>
                  <a:rPr lang="en-US" sz="1600" dirty="0" smtClean="0"/>
                  <a:t>segments can be tackled directly by </a:t>
                </a:r>
                <a:r>
                  <a:rPr lang="en-US" sz="1600" dirty="0" err="1" smtClean="0"/>
                  <a:t>Poiseuille</a:t>
                </a:r>
                <a:r>
                  <a:rPr lang="en-US" sz="1600" dirty="0" smtClean="0"/>
                  <a:t> Law (laminar flow in a pipe)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𝑞</m:t>
                      </m:r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/>
                            </a:rPr>
                            <m:t>Δ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/>
                            </a:rPr>
                            <m:t>8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𝜇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  <a:blipFill rotWithShape="1">
                <a:blip r:embed="rId4"/>
                <a:stretch>
                  <a:fillRect t="-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nożenie 8"/>
          <p:cNvSpPr/>
          <p:nvPr/>
        </p:nvSpPr>
        <p:spPr>
          <a:xfrm>
            <a:off x="2682844" y="1828800"/>
            <a:ext cx="1524000" cy="685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to make it stick together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26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40" y="1091721"/>
            <a:ext cx="4412517" cy="285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268686" y="4572000"/>
                <a:ext cx="3084114" cy="14492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Previously for a single fracture ODE solver was given:</a:t>
                </a:r>
              </a:p>
              <a:p>
                <a:r>
                  <a:rPr lang="en-US" dirty="0" smtClean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={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86" y="4572000"/>
                <a:ext cx="3084114" cy="1449243"/>
              </a:xfrm>
              <a:prstGeom prst="rect">
                <a:avLst/>
              </a:prstGeom>
              <a:blipFill rotWithShape="1">
                <a:blip r:embed="rId4"/>
                <a:stretch>
                  <a:fillRect l="-1581" t="-2101" r="-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/>
              <p:cNvSpPr txBox="1"/>
              <p:nvPr/>
            </p:nvSpPr>
            <p:spPr>
              <a:xfrm>
                <a:off x="4856214" y="1153064"/>
                <a:ext cx="3505199" cy="2683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dirty="0" smtClean="0"/>
                  <a:t> - change of fracture width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ℬ</m:t>
                    </m:r>
                  </m:oMath>
                </a14:m>
                <a:r>
                  <a:rPr lang="en-US" dirty="0" smtClean="0"/>
                  <a:t> - change of fracture length</a:t>
                </a:r>
              </a:p>
              <a:p>
                <a:r>
                  <a:rPr lang="en-US" dirty="0" smtClean="0"/>
                  <a:t>Lets also consider two extra operators: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𝒞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- change of </a:t>
                </a:r>
                <a:r>
                  <a:rPr lang="en-US" dirty="0" smtClean="0"/>
                  <a:t>“PKN pipe” width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𝒟</m:t>
                    </m:r>
                  </m:oMath>
                </a14:m>
                <a:r>
                  <a:rPr lang="en-US" dirty="0" smtClean="0"/>
                  <a:t> - fluid lost in a segment</a:t>
                </a:r>
              </a:p>
              <a:p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  <m:nary>
                      <m:naryPr>
                        <m:ctrlPr>
                          <a:rPr lang="en-US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𝑑𝑥</m:t>
                        </m:r>
                      </m:e>
                    </m:nary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/>
                  <a:t>	</a:t>
                </a:r>
                <a:r>
                  <a:rPr lang="en-US" dirty="0" smtClean="0"/>
                  <a:t>(used for error checking)</a:t>
                </a:r>
              </a:p>
            </p:txBody>
          </p:sp>
        </mc:Choice>
        <mc:Fallback xmlns="">
          <p:sp>
            <p:nvSpPr>
              <p:cNvPr id="3" name="pole tekstow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214" y="1153064"/>
                <a:ext cx="3505199" cy="2683940"/>
              </a:xfrm>
              <a:prstGeom prst="rect">
                <a:avLst/>
              </a:prstGeom>
              <a:blipFill rotWithShape="1">
                <a:blip r:embed="rId5"/>
                <a:stretch>
                  <a:fillRect l="-1565" b="-1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3657600" y="4582064"/>
                <a:ext cx="4387970" cy="2022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Now given a problem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fractures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/>
                  <a:t> pipes: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={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d>
                            <m:dPr>
                              <m:ctrlPr>
                                <a:rPr lang="en-US" b="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582064"/>
                <a:ext cx="4387970" cy="2022157"/>
              </a:xfrm>
              <a:prstGeom prst="rect">
                <a:avLst/>
              </a:prstGeom>
              <a:blipFill rotWithShape="1">
                <a:blip r:embed="rId6"/>
                <a:stretch>
                  <a:fillRect l="-1111" t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Nawias klamrowy otwierający 8"/>
          <p:cNvSpPr/>
          <p:nvPr/>
        </p:nvSpPr>
        <p:spPr>
          <a:xfrm>
            <a:off x="1043797" y="1295400"/>
            <a:ext cx="762000" cy="137160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rostokąt 9"/>
              <p:cNvSpPr/>
              <p:nvPr/>
            </p:nvSpPr>
            <p:spPr>
              <a:xfrm>
                <a:off x="3780482" y="3654412"/>
                <a:ext cx="412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Prostoką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482" y="3654412"/>
                <a:ext cx="41222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Łącznik prosty ze strzałką 11"/>
          <p:cNvCxnSpPr/>
          <p:nvPr/>
        </p:nvCxnSpPr>
        <p:spPr>
          <a:xfrm flipV="1">
            <a:off x="1926567" y="1122872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/>
          <p:cNvCxnSpPr/>
          <p:nvPr/>
        </p:nvCxnSpPr>
        <p:spPr>
          <a:xfrm>
            <a:off x="1849648" y="1977053"/>
            <a:ext cx="28323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/>
          <p:cNvCxnSpPr/>
          <p:nvPr/>
        </p:nvCxnSpPr>
        <p:spPr>
          <a:xfrm flipH="1">
            <a:off x="1536221" y="1977053"/>
            <a:ext cx="3134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rostokąt 20"/>
              <p:cNvSpPr/>
              <p:nvPr/>
            </p:nvSpPr>
            <p:spPr>
              <a:xfrm>
                <a:off x="1906986" y="1635840"/>
                <a:ext cx="4517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Prostokąt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986" y="1635840"/>
                <a:ext cx="45179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Prostokąt 21"/>
              <p:cNvSpPr/>
              <p:nvPr/>
            </p:nvSpPr>
            <p:spPr>
              <a:xfrm>
                <a:off x="1926567" y="1110734"/>
                <a:ext cx="4016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Prostoką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567" y="1110734"/>
                <a:ext cx="40164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Łącznik prosty ze strzałką 25"/>
          <p:cNvCxnSpPr/>
          <p:nvPr/>
        </p:nvCxnSpPr>
        <p:spPr>
          <a:xfrm flipV="1">
            <a:off x="4047228" y="2438400"/>
            <a:ext cx="0" cy="28627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/>
          <p:cNvCxnSpPr/>
          <p:nvPr/>
        </p:nvCxnSpPr>
        <p:spPr>
          <a:xfrm>
            <a:off x="4047228" y="2743200"/>
            <a:ext cx="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Prostokąt 28"/>
              <p:cNvSpPr/>
              <p:nvPr/>
            </p:nvSpPr>
            <p:spPr>
              <a:xfrm>
                <a:off x="3855060" y="2147904"/>
                <a:ext cx="384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Prostoką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060" y="2147904"/>
                <a:ext cx="384336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Nawias klamrowy otwierający 33"/>
          <p:cNvSpPr/>
          <p:nvPr/>
        </p:nvSpPr>
        <p:spPr>
          <a:xfrm rot="16200000">
            <a:off x="3605598" y="3023489"/>
            <a:ext cx="762000" cy="5055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Prostokąt 34"/>
              <p:cNvSpPr/>
              <p:nvPr/>
            </p:nvSpPr>
            <p:spPr>
              <a:xfrm>
                <a:off x="736840" y="1778572"/>
                <a:ext cx="412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Prostoką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0" y="1778572"/>
                <a:ext cx="412229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9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66800"/>
            <a:ext cx="439102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to make it stick together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27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4271513" y="1431920"/>
                <a:ext cx="4114800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Object Orientated design is used 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Model holds all cracks, junctions and pipes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Each element holds its characteristics internally (width, length, direction, grid)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Cracks and Pipes compute their ODE, but scheme can be changed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𝑈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Ω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Model combines ODE from </a:t>
                </a:r>
                <a:r>
                  <a:rPr lang="en-US" dirty="0"/>
                  <a:t>Cracks and Pipes </a:t>
                </a:r>
                <a:r>
                  <a:rPr lang="en-US" dirty="0" smtClean="0"/>
                  <a:t>into one large vector</a:t>
                </a:r>
              </a:p>
              <a:p>
                <a:endParaRPr lang="en-US" dirty="0" smtClean="0"/>
              </a:p>
              <a:p>
                <a:pPr marL="114300" indent="0" algn="just">
                  <a:buNone/>
                </a:pPr>
                <a:r>
                  <a:rPr lang="en-US" dirty="0" smtClean="0"/>
                  <a:t>Essentially any stiff ODE solver can be used (ODE15s and LSODE)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513" y="1431920"/>
                <a:ext cx="4114800" cy="4247317"/>
              </a:xfrm>
              <a:prstGeom prst="rect">
                <a:avLst/>
              </a:prstGeom>
              <a:blipFill rotWithShape="1">
                <a:blip r:embed="rId4"/>
                <a:stretch>
                  <a:fillRect l="-1333" t="-717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 descr="http://mathinsight.org/media/image/image/small_undirected_network_label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927121"/>
            <a:ext cx="2053167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2339276" y="5679237"/>
            <a:ext cx="2899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geometry is actually a graph with junctions being nodes and pipes and cracks serving as edges</a:t>
            </a:r>
            <a:endParaRPr lang="en-US" dirty="0"/>
          </a:p>
        </p:txBody>
      </p:sp>
      <p:sp>
        <p:nvSpPr>
          <p:cNvPr id="6" name="pole tekstowe 5"/>
          <p:cNvSpPr txBox="1"/>
          <p:nvPr/>
        </p:nvSpPr>
        <p:spPr>
          <a:xfrm>
            <a:off x="2038789" y="4019575"/>
            <a:ext cx="6383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1..2</a:t>
            </a:r>
            <a:endParaRPr lang="en-US" sz="9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pole tekstowe 7"/>
          <p:cNvSpPr txBox="1"/>
          <p:nvPr/>
        </p:nvSpPr>
        <p:spPr>
          <a:xfrm>
            <a:off x="5414513" y="5851046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task would be too painful to do in MATLAB, the code is written mostly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How to apply BC to pipe and crack segments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28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2100" dirty="0" smtClean="0"/>
              <a:t>We can split a benchmark solution into a pipe and crack segment.</a:t>
            </a:r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i="1" dirty="0" smtClean="0">
              <a:latin typeface="Cambria Math"/>
            </a:endParaRPr>
          </a:p>
          <a:p>
            <a:pPr marL="114300" indent="0" algn="just">
              <a:buNone/>
            </a:pPr>
            <a:endParaRPr lang="en-US" sz="1600" i="1" dirty="0" smtClean="0">
              <a:latin typeface="Cambria Math"/>
            </a:endParaRPr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</p:txBody>
      </p:sp>
      <p:pic>
        <p:nvPicPr>
          <p:cNvPr id="3" name="Picture 2" descr="C:\Source\j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42" y="4153259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Source\j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84" y="4153259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Source\j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28955"/>
            <a:ext cx="3429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4294464" y="1905000"/>
            <a:ext cx="189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benchmark fracture</a:t>
            </a:r>
            <a:endParaRPr lang="en-US" dirty="0"/>
          </a:p>
        </p:txBody>
      </p:sp>
      <p:sp>
        <p:nvSpPr>
          <p:cNvPr id="11" name="pole tekstowe 10"/>
          <p:cNvSpPr txBox="1"/>
          <p:nvPr/>
        </p:nvSpPr>
        <p:spPr>
          <a:xfrm>
            <a:off x="1242763" y="6019800"/>
            <a:ext cx="189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ipe segment</a:t>
            </a:r>
            <a:endParaRPr lang="en-US" dirty="0"/>
          </a:p>
        </p:txBody>
      </p:sp>
      <p:sp>
        <p:nvSpPr>
          <p:cNvPr id="12" name="pole tekstowe 11"/>
          <p:cNvSpPr txBox="1"/>
          <p:nvPr/>
        </p:nvSpPr>
        <p:spPr>
          <a:xfrm>
            <a:off x="4495800" y="6019800"/>
            <a:ext cx="189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crack segment</a:t>
            </a:r>
            <a:endParaRPr lang="en-US" dirty="0"/>
          </a:p>
        </p:txBody>
      </p:sp>
      <p:cxnSp>
        <p:nvCxnSpPr>
          <p:cNvPr id="9" name="Łącznik prostoliniowy 8"/>
          <p:cNvCxnSpPr/>
          <p:nvPr/>
        </p:nvCxnSpPr>
        <p:spPr>
          <a:xfrm>
            <a:off x="4168821" y="1828800"/>
            <a:ext cx="12221" cy="205740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ze strzałką 16"/>
          <p:cNvCxnSpPr/>
          <p:nvPr/>
        </p:nvCxnSpPr>
        <p:spPr>
          <a:xfrm flipH="1">
            <a:off x="3048000" y="3429000"/>
            <a:ext cx="485342" cy="838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y ze strzałką 22"/>
          <p:cNvCxnSpPr/>
          <p:nvPr/>
        </p:nvCxnSpPr>
        <p:spPr>
          <a:xfrm>
            <a:off x="4724400" y="3429000"/>
            <a:ext cx="533400" cy="838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1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/>
              <a:t>How to apply BC to pipe and crack segments 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29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sz="1400" dirty="0" smtClean="0"/>
                  <a:t>Since flow is related to pressure by:</a:t>
                </a:r>
                <a:endParaRPr lang="en-US" sz="1400" dirty="0"/>
              </a:p>
              <a:p>
                <a:pPr marL="114300" indent="0" algn="just">
                  <a:buNone/>
                </a:pPr>
                <a:r>
                  <a:rPr lang="en-US" sz="1400" dirty="0"/>
                  <a:t>			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𝑞</m:t>
                    </m:r>
                    <m:r>
                      <a:rPr lang="en-US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𝑀𝐿</m:t>
                        </m:r>
                        <m:sSup>
                          <m:sSupPr>
                            <m:ctrlPr>
                              <a:rPr lang="en-US" sz="14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/>
                              </a:rPr>
                              <m:t>𝑘</m:t>
                            </m:r>
                          </m:e>
                          <m:sup>
                            <m:r>
                              <a:rPr lang="en-US" sz="1400" i="1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1400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/>
                          </a:rPr>
                          <m:t>𝑝</m:t>
                        </m:r>
                      </m:e>
                      <m:sup>
                        <m:r>
                          <a:rPr lang="en-US" sz="1400" i="1">
                            <a:latin typeface="Cambria Math"/>
                          </a:rPr>
                          <m:t>3</m:t>
                        </m:r>
                      </m:sup>
                    </m:sSup>
                    <m:f>
                      <m:fPr>
                        <m:ctrlPr>
                          <a:rPr lang="en-US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400" i="1">
                            <a:latin typeface="Cambria Math"/>
                          </a:rPr>
                          <m:t>𝜕</m:t>
                        </m:r>
                        <m:r>
                          <a:rPr lang="en-US" sz="1400" i="1">
                            <a:latin typeface="Cambria Math"/>
                          </a:rPr>
                          <m:t>𝑝</m:t>
                        </m:r>
                      </m:num>
                      <m:den>
                        <m:r>
                          <a:rPr lang="en-US" sz="1400" i="1">
                            <a:latin typeface="Cambria Math"/>
                          </a:rPr>
                          <m:t>𝜕</m:t>
                        </m:r>
                        <m:r>
                          <a:rPr lang="en-US" sz="1400" i="1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endParaRPr lang="en-US" sz="1400" dirty="0" smtClean="0"/>
              </a:p>
              <a:p>
                <a:pPr marL="114300" indent="0" algn="just">
                  <a:buNone/>
                </a:pPr>
                <a:endParaRPr lang="en-US" sz="1400" dirty="0" smtClean="0"/>
              </a:p>
              <a:p>
                <a:pPr marL="114300" indent="0" algn="just">
                  <a:buNone/>
                </a:pPr>
                <a:r>
                  <a:rPr lang="en-US" sz="1400" dirty="0" smtClean="0"/>
                  <a:t>A general scheme that uses newton method to find pressure can be constructed:</a:t>
                </a:r>
                <a:endParaRPr lang="en-US" sz="1400" dirty="0"/>
              </a:p>
              <a:p>
                <a:pPr marL="114300" indent="0" algn="just">
                  <a:buNone/>
                </a:pPr>
                <a:endParaRPr lang="en-US" sz="1400" dirty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/>
                            </a:rPr>
                            <m:t>𝑗</m:t>
                          </m:r>
                          <m:r>
                            <a:rPr lang="en-US" sz="1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</m:e>
                      </m:nary>
                      <m:r>
                        <a:rPr lang="en-US" sz="1400" i="1">
                          <a:latin typeface="Cambria Math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/>
                            </a:rPr>
                            <m:t>𝑗</m:t>
                          </m:r>
                          <m:r>
                            <a:rPr lang="en-US" sz="1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1400" i="1">
                              <a:latin typeface="Cambria Math"/>
                            </a:rPr>
                            <m:t>+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/>
                            </a:rPr>
                            <m:t>𝑘</m:t>
                          </m:r>
                          <m:r>
                            <a:rPr lang="en-US" sz="1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i="1">
                              <a:latin typeface="Cambria Math"/>
                            </a:rPr>
                            <m:t>𝑝</m:t>
                          </m:r>
                        </m:e>
                      </m:nary>
                      <m:r>
                        <a:rPr lang="en-US" sz="1400" i="1">
                          <a:latin typeface="Cambria Math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/>
                            </a:rPr>
                            <m:t>𝑘</m:t>
                          </m:r>
                          <m:r>
                            <a:rPr lang="en-US" sz="1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</a:rPr>
                            <m:t>𝑙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𝑜𝑡h𝑒𝑟</m:t>
                                  </m:r>
                                </m:sub>
                                <m:sup/>
                              </m:sSubSup>
                            </m:e>
                            <m:sup>
                              <m:d>
                                <m:d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1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  <a:p>
                <a:pPr marL="114300" indent="0" algn="just">
                  <a:buNone/>
                </a:pPr>
                <a:endParaRPr lang="en-US" sz="1400" dirty="0" smtClean="0"/>
              </a:p>
              <a:p>
                <a:pPr marL="114300" indent="0" algn="just">
                  <a:buNone/>
                </a:pPr>
                <a:r>
                  <a:rPr lang="en-US" sz="14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𝑚</m:t>
                    </m:r>
                  </m:oMath>
                </a14:m>
                <a:r>
                  <a:rPr lang="en-US" sz="1400" dirty="0"/>
                  <a:t> is the number of connected crack or crack pipe segments,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𝑙</m:t>
                    </m:r>
                  </m:oMath>
                </a14:m>
                <a:r>
                  <a:rPr lang="en-US" sz="1400" dirty="0"/>
                  <a:t> is the number of connected concrete pipes,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𝑜𝑡h𝑒𝑟</m:t>
                        </m:r>
                      </m:sub>
                      <m:sup/>
                    </m:sSubSup>
                  </m:oMath>
                </a14:m>
                <a:r>
                  <a:rPr lang="en-US" sz="1400" dirty="0"/>
                  <a:t> is the pressure at other junctions connected by solid pipe </a:t>
                </a:r>
                <a:r>
                  <a:rPr lang="en-US" sz="1400" dirty="0" smtClean="0"/>
                  <a:t>segments. An approximation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/>
                          </a:rPr>
                          <m:t>𝜕</m:t>
                        </m:r>
                        <m:r>
                          <a:rPr lang="en-US" sz="1200" i="1">
                            <a:latin typeface="Cambria Math"/>
                          </a:rPr>
                          <m:t>𝑝</m:t>
                        </m:r>
                      </m:num>
                      <m:den>
                        <m:r>
                          <a:rPr lang="en-US" sz="1200" i="1">
                            <a:latin typeface="Cambria Math"/>
                          </a:rPr>
                          <m:t>𝜕</m:t>
                        </m:r>
                        <m:r>
                          <a:rPr lang="en-US" sz="1200" i="1">
                            <a:latin typeface="Cambria Math"/>
                          </a:rPr>
                          <m:t>𝑥</m:t>
                        </m:r>
                      </m:den>
                    </m:f>
                    <m:r>
                      <a:rPr lang="en-US" sz="1200" b="0" i="1" smtClean="0">
                        <a:latin typeface="Cambria Math"/>
                      </a:rPr>
                      <m:t>=</m:t>
                    </m:r>
                    <m:r>
                      <a:rPr lang="en-US" sz="1200" b="0" i="1" smtClean="0">
                        <a:latin typeface="Cambria Math"/>
                      </a:rPr>
                      <m:t>𝛼</m:t>
                    </m:r>
                    <m:r>
                      <a:rPr lang="en-US" sz="1200" b="0" i="1" smtClean="0">
                        <a:latin typeface="Cambria Math"/>
                      </a:rPr>
                      <m:t>𝑝</m:t>
                    </m:r>
                    <m:r>
                      <a:rPr lang="en-US" sz="1400" i="1">
                        <a:latin typeface="Cambria Math"/>
                      </a:rPr>
                      <m:t>+</m:t>
                    </m:r>
                    <m:r>
                      <a:rPr lang="en-US" sz="1400" b="0" i="1" smtClean="0">
                        <a:latin typeface="Cambria Math"/>
                      </a:rPr>
                      <m:t>𝛽</m:t>
                    </m:r>
                  </m:oMath>
                </a14:m>
                <a:r>
                  <a:rPr lang="en-US" sz="1400" dirty="0" smtClean="0"/>
                  <a:t> is used. Pumping can be applied by 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400" i="1" dirty="0" smtClean="0">
                    <a:latin typeface="Cambria Math"/>
                  </a:rPr>
                  <a:t>.</a:t>
                </a:r>
                <a:endParaRPr lang="en-US" sz="1400" i="1" dirty="0">
                  <a:latin typeface="Cambria Math"/>
                </a:endParaRPr>
              </a:p>
              <a:p>
                <a:pPr marL="114300" indent="0" algn="just">
                  <a:buNone/>
                </a:pPr>
                <a:endParaRPr lang="en-US" sz="1400" dirty="0" smtClean="0"/>
              </a:p>
              <a:p>
                <a:pPr marL="114300" indent="0" algn="just">
                  <a:buNone/>
                </a:pPr>
                <a:r>
                  <a:rPr lang="en-US" sz="1400" dirty="0" smtClean="0"/>
                  <a:t>This scheme can be tested on spited benchmark to obtain unchanged accuracy: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  <a:blipFill rotWithShape="1">
                <a:blip r:embed="rId3"/>
                <a:stretch>
                  <a:fillRect t="-119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6" descr="C:\Users\Morswin\Desktop\frack\MY_THESIS_2\5_Multifracture_numerical\junction_test\quad_crack_er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27" y="4841900"/>
            <a:ext cx="2503844" cy="1877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C:\Users\Morswin\Desktop\frack\MY_THESIS_2\5_Multifracture_numerical\junction_test\quad_pipe_er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007180"/>
            <a:ext cx="2503843" cy="1717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/>
              <p:cNvSpPr txBox="1"/>
              <p:nvPr/>
            </p:nvSpPr>
            <p:spPr>
              <a:xfrm>
                <a:off x="4256344" y="4827453"/>
                <a:ext cx="6675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pole tekstow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344" y="4827453"/>
                <a:ext cx="667565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1135391" y="4850082"/>
                <a:ext cx="6248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391" y="4850082"/>
                <a:ext cx="624818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65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543800" cy="2593975"/>
          </a:xfrm>
        </p:spPr>
        <p:txBody>
          <a:bodyPr/>
          <a:lstStyle/>
          <a:p>
            <a:r>
              <a:rPr lang="en-US" sz="4400" b="1" dirty="0" smtClean="0">
                <a:solidFill>
                  <a:srgbClr val="0070C0"/>
                </a:solidFill>
              </a:rPr>
              <a:t>Review of previous work on PKN model (FD approach)</a:t>
            </a:r>
            <a:endParaRPr lang="en-US" sz="4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0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How well does it work so far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30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Morswin\Videos\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70" y="1609837"/>
            <a:ext cx="3657600" cy="247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/>
          <p:cNvSpPr/>
          <p:nvPr/>
        </p:nvSpPr>
        <p:spPr>
          <a:xfrm>
            <a:off x="0" y="3962400"/>
            <a:ext cx="5410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0" name="Picture 6" descr="C:\Users\Morswin\Videos\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892911"/>
            <a:ext cx="3200400" cy="347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rostokąt 9"/>
          <p:cNvSpPr/>
          <p:nvPr/>
        </p:nvSpPr>
        <p:spPr>
          <a:xfrm>
            <a:off x="3733800" y="3807125"/>
            <a:ext cx="44196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2" name="Picture 8" descr="C:\bal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18" y="4342005"/>
            <a:ext cx="3318724" cy="248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Morswin\Videos\4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6" y="3810000"/>
            <a:ext cx="3352800" cy="29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rostokąt 10"/>
          <p:cNvSpPr/>
          <p:nvPr/>
        </p:nvSpPr>
        <p:spPr>
          <a:xfrm>
            <a:off x="3505200" y="3658444"/>
            <a:ext cx="762000" cy="2995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rostokąt 12"/>
          <p:cNvSpPr/>
          <p:nvPr/>
        </p:nvSpPr>
        <p:spPr>
          <a:xfrm>
            <a:off x="3490823" y="3645065"/>
            <a:ext cx="10668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/>
              <p:cNvSpPr txBox="1"/>
              <p:nvPr/>
            </p:nvSpPr>
            <p:spPr>
              <a:xfrm>
                <a:off x="5410200" y="5586526"/>
                <a:ext cx="23070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</a:t>
                </a:r>
                <a:r>
                  <a:rPr lang="en-US" dirty="0" smtClean="0"/>
                  <a:t>elative fluid balance stable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pole tekstow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586526"/>
                <a:ext cx="2307052" cy="646331"/>
              </a:xfrm>
              <a:prstGeom prst="rect">
                <a:avLst/>
              </a:prstGeom>
              <a:blipFill rotWithShape="1">
                <a:blip r:embed="rId7"/>
                <a:stretch>
                  <a:fillRect l="-238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pole tekstowe 17"/>
          <p:cNvSpPr txBox="1"/>
          <p:nvPr/>
        </p:nvSpPr>
        <p:spPr>
          <a:xfrm>
            <a:off x="234350" y="1066800"/>
            <a:ext cx="6699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here are no restriction on what structures can be made: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Crack collisions and splits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31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</p:txBody>
      </p:sp>
      <p:pic>
        <p:nvPicPr>
          <p:cNvPr id="13316" name="Picture 4" descr="C:\Users\Morswin\Desktop\frack\poster_3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9" y="1791417"/>
            <a:ext cx="28098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Morswin\Desktop\frack\poster_3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91417"/>
            <a:ext cx="2809875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Łącznik prosty ze strzałką 5"/>
          <p:cNvCxnSpPr/>
          <p:nvPr/>
        </p:nvCxnSpPr>
        <p:spPr>
          <a:xfrm flipV="1">
            <a:off x="1099150" y="2819398"/>
            <a:ext cx="0" cy="6096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Wybuch 1 7"/>
          <p:cNvSpPr/>
          <p:nvPr/>
        </p:nvSpPr>
        <p:spPr>
          <a:xfrm>
            <a:off x="984850" y="2514598"/>
            <a:ext cx="228600" cy="304800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/>
          <p:cNvSpPr txBox="1"/>
          <p:nvPr/>
        </p:nvSpPr>
        <p:spPr>
          <a:xfrm>
            <a:off x="3581400" y="1524000"/>
            <a:ext cx="4800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just">
              <a:buNone/>
            </a:pPr>
            <a:r>
              <a:rPr lang="en-US" dirty="0" smtClean="0"/>
              <a:t>As fractures propagate they might intersect with other fractures.</a:t>
            </a:r>
          </a:p>
          <a:p>
            <a:pPr marL="114300" indent="0" algn="just">
              <a:buNone/>
            </a:pPr>
            <a:endParaRPr lang="en-US" dirty="0" smtClean="0"/>
          </a:p>
          <a:p>
            <a:pPr marL="114300" indent="0" algn="just">
              <a:buNone/>
            </a:pPr>
            <a:r>
              <a:rPr lang="en-US" dirty="0" smtClean="0"/>
              <a:t>Possible scenarios and outcomes are:</a:t>
            </a:r>
            <a:endParaRPr lang="en-US" dirty="0"/>
          </a:p>
          <a:p>
            <a:pPr marL="4000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crack </a:t>
            </a:r>
            <a:r>
              <a:rPr lang="en-US" dirty="0"/>
              <a:t>to crack collision =&gt; crack and 2 pipe </a:t>
            </a:r>
            <a:r>
              <a:rPr lang="en-US" dirty="0" smtClean="0"/>
              <a:t>segments</a:t>
            </a:r>
          </a:p>
          <a:p>
            <a:pPr marL="4000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crack </a:t>
            </a:r>
            <a:r>
              <a:rPr lang="en-US" dirty="0"/>
              <a:t>to pipe collision =&gt; 3 pipe </a:t>
            </a:r>
            <a:r>
              <a:rPr lang="en-US" dirty="0" smtClean="0"/>
              <a:t>segments</a:t>
            </a:r>
          </a:p>
          <a:p>
            <a:pPr marL="4000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crack </a:t>
            </a:r>
            <a:r>
              <a:rPr lang="en-US" dirty="0"/>
              <a:t>to closed crack =&gt; 2 cracks and pipe </a:t>
            </a:r>
            <a:r>
              <a:rPr lang="en-US" dirty="0" smtClean="0"/>
              <a:t>segment</a:t>
            </a:r>
          </a:p>
          <a:p>
            <a:pPr marL="4000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crack </a:t>
            </a:r>
            <a:r>
              <a:rPr lang="en-US" dirty="0"/>
              <a:t>to junction =&gt; pipe </a:t>
            </a:r>
            <a:r>
              <a:rPr lang="en-US" dirty="0" smtClean="0"/>
              <a:t>segment</a:t>
            </a:r>
          </a:p>
          <a:p>
            <a:pPr marL="400050" indent="-285750" algn="just">
              <a:buFont typeface="Arial" panose="020B0604020202020204" pitchFamily="34" charset="0"/>
              <a:buChar char="•"/>
            </a:pPr>
            <a:r>
              <a:rPr lang="en-US" dirty="0" smtClean="0"/>
              <a:t>crack </a:t>
            </a:r>
            <a:r>
              <a:rPr lang="en-US" dirty="0"/>
              <a:t>to crack collision at crack tip=&gt; very </a:t>
            </a:r>
            <a:r>
              <a:rPr lang="en-US" dirty="0" smtClean="0"/>
              <a:t>rare</a:t>
            </a:r>
          </a:p>
          <a:p>
            <a:pPr marL="114300" indent="0" algn="just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114300" indent="0" algn="just">
              <a:buNone/>
            </a:pPr>
            <a:r>
              <a:rPr lang="en-US" dirty="0" smtClean="0">
                <a:solidFill>
                  <a:srgbClr val="002060"/>
                </a:solidFill>
              </a:rPr>
              <a:t>What </a:t>
            </a:r>
            <a:r>
              <a:rPr lang="en-US" dirty="0">
                <a:solidFill>
                  <a:srgbClr val="002060"/>
                </a:solidFill>
              </a:rPr>
              <a:t>happens when </a:t>
            </a:r>
            <a:r>
              <a:rPr lang="en-US" dirty="0" smtClean="0">
                <a:solidFill>
                  <a:srgbClr val="002060"/>
                </a:solidFill>
              </a:rPr>
              <a:t>fractures collide </a:t>
            </a:r>
            <a:r>
              <a:rPr lang="en-US" dirty="0">
                <a:solidFill>
                  <a:srgbClr val="002060"/>
                </a:solidFill>
              </a:rPr>
              <a:t>does not directly influence the computations</a:t>
            </a:r>
            <a:r>
              <a:rPr lang="en-US" dirty="0" smtClean="0">
                <a:solidFill>
                  <a:srgbClr val="002060"/>
                </a:solidFill>
              </a:rPr>
              <a:t>. Our model stops, </a:t>
            </a:r>
            <a:r>
              <a:rPr lang="en-US" dirty="0" err="1" smtClean="0">
                <a:solidFill>
                  <a:srgbClr val="002060"/>
                </a:solidFill>
              </a:rPr>
              <a:t>remeshes</a:t>
            </a:r>
            <a:r>
              <a:rPr lang="en-US" dirty="0" smtClean="0">
                <a:solidFill>
                  <a:srgbClr val="002060"/>
                </a:solidFill>
              </a:rPr>
              <a:t> and then resumes.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80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Crack collisions and splits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32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en-US" sz="1600" dirty="0" smtClean="0"/>
              <a:t>What </a:t>
            </a:r>
            <a:r>
              <a:rPr lang="en-US" sz="1600" dirty="0"/>
              <a:t>is important </a:t>
            </a:r>
            <a:r>
              <a:rPr lang="en-US" sz="1600" dirty="0" smtClean="0"/>
              <a:t>is to maintain continuity:</a:t>
            </a:r>
          </a:p>
          <a:p>
            <a:pPr algn="just"/>
            <a:r>
              <a:rPr lang="en-US" sz="1600" dirty="0" smtClean="0"/>
              <a:t>Fluid balance must remain the same</a:t>
            </a:r>
          </a:p>
          <a:p>
            <a:pPr algn="just"/>
            <a:r>
              <a:rPr lang="en-US" sz="1600" dirty="0" smtClean="0"/>
              <a:t>New segment values must be extrapolated, </a:t>
            </a:r>
          </a:p>
          <a:p>
            <a:pPr marL="114300" indent="0" algn="just">
              <a:buNone/>
            </a:pPr>
            <a:r>
              <a:rPr lang="en-US" sz="1600" dirty="0"/>
              <a:t>a</a:t>
            </a:r>
            <a:r>
              <a:rPr lang="en-US" sz="1600" dirty="0" smtClean="0"/>
              <a:t>s new grid points are added</a:t>
            </a:r>
          </a:p>
          <a:p>
            <a:pPr algn="just"/>
            <a:r>
              <a:rPr lang="en-US" sz="1600" dirty="0" smtClean="0"/>
              <a:t>Ignore tiny mass transfers,</a:t>
            </a:r>
            <a:r>
              <a:rPr lang="en-US" sz="1600" b="1" dirty="0" smtClean="0"/>
              <a:t> </a:t>
            </a:r>
            <a:r>
              <a:rPr lang="en-US" sz="1600" dirty="0" smtClean="0"/>
              <a:t>go</a:t>
            </a:r>
            <a:r>
              <a:rPr lang="en-US" sz="1600" b="1" dirty="0" smtClean="0"/>
              <a:t> </a:t>
            </a:r>
            <a:r>
              <a:rPr lang="en-US" sz="1600" dirty="0" smtClean="0"/>
              <a:t>back in time</a:t>
            </a:r>
          </a:p>
          <a:p>
            <a:pPr marL="114300" indent="0" algn="just">
              <a:buNone/>
            </a:pPr>
            <a:r>
              <a:rPr lang="en-US" sz="1600" dirty="0"/>
              <a:t>t</a:t>
            </a:r>
            <a:r>
              <a:rPr lang="en-US" sz="1600" dirty="0" smtClean="0"/>
              <a:t>o avoid large ones </a:t>
            </a:r>
          </a:p>
          <a:p>
            <a:pPr algn="just"/>
            <a:r>
              <a:rPr lang="en-US" sz="1600" dirty="0"/>
              <a:t>Newly added </a:t>
            </a:r>
            <a:r>
              <a:rPr lang="en-US" sz="1600" dirty="0" smtClean="0"/>
              <a:t>segment should be adjusted so the solver </a:t>
            </a:r>
          </a:p>
          <a:p>
            <a:pPr marL="114300" indent="0" algn="just">
              <a:buNone/>
            </a:pPr>
            <a:r>
              <a:rPr lang="en-US" sz="1600" dirty="0" smtClean="0"/>
              <a:t>can handle new problem</a:t>
            </a:r>
            <a:endParaRPr lang="en-US" sz="1600" dirty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</p:txBody>
      </p:sp>
      <p:pic>
        <p:nvPicPr>
          <p:cNvPr id="12291" name="Picture 3" descr="C:\Users\Morswin\Videos\6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536830"/>
            <a:ext cx="36957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bal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91000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/>
              <p:cNvSpPr txBox="1"/>
              <p:nvPr/>
            </p:nvSpPr>
            <p:spPr>
              <a:xfrm>
                <a:off x="1069675" y="5724950"/>
                <a:ext cx="28582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relative fluid balance still stable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pole tekstow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75" y="5724950"/>
                <a:ext cx="2858219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1706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3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Elastic </a:t>
            </a:r>
            <a:r>
              <a:rPr lang="en-US" sz="2800" dirty="0"/>
              <a:t>i</a:t>
            </a:r>
            <a:r>
              <a:rPr lang="en-US" sz="2800" dirty="0" smtClean="0"/>
              <a:t>nteraction between fractures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33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4038600" cy="487680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sz="1600" dirty="0" smtClean="0"/>
                  <a:t>Originally </a:t>
                </a:r>
                <a:r>
                  <a:rPr lang="en-US" sz="1600" dirty="0"/>
                  <a:t>PKN model considered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 smtClean="0"/>
                  <a:t>as the net </a:t>
                </a:r>
                <a:r>
                  <a:rPr lang="en-US" sz="1600" dirty="0"/>
                  <a:t>fluid pressure defined as</a:t>
                </a:r>
                <a:r>
                  <a:rPr lang="en-US" sz="1600" dirty="0" smtClean="0"/>
                  <a:t>:</a:t>
                </a:r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𝑛𝑒𝑡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𝑓𝑙𝑢𝑖𝑑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r>
                  <a:rPr lang="en-US" sz="16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is the uniform back </a:t>
                </a:r>
                <a:r>
                  <a:rPr lang="en-US" sz="1600" dirty="0" smtClean="0"/>
                  <a:t>stress. However an additional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/>
                  <a:t> , effect form other neighboring fractures </a:t>
                </a:r>
                <a:r>
                  <a:rPr lang="en-US" sz="1600" dirty="0" smtClean="0"/>
                  <a:t>should also be considered:</a:t>
                </a:r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𝑛𝑒𝑡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𝑓𝑙𝑢𝑖𝑑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6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1600" dirty="0"/>
                  <a:t> 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r>
                  <a:rPr lang="en-US" sz="1600" dirty="0" smtClean="0"/>
                  <a:t>This is still work in progress, but so far some analytical results from Bunger(2013) successfully were followed.</a:t>
                </a:r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i="1" dirty="0" smtClean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4038600" cy="4876800"/>
              </a:xfrm>
              <a:blipFill rotWithShape="1">
                <a:blip r:embed="rId3"/>
                <a:stretch>
                  <a:fillRect t="-375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00509"/>
            <a:ext cx="2590800" cy="213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 descr="C:\Users\Morswin\Desktop\arrayN=1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648" y="4157149"/>
            <a:ext cx="4340552" cy="252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4117648" y="5417830"/>
                <a:ext cx="6551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7648" y="5417830"/>
                <a:ext cx="655116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/>
              <p:cNvSpPr txBox="1"/>
              <p:nvPr/>
            </p:nvSpPr>
            <p:spPr>
              <a:xfrm>
                <a:off x="6234382" y="6397983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pole tekstow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382" y="6397983"/>
                <a:ext cx="33457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47" y="2667000"/>
            <a:ext cx="4146554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5166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/>
              <a:t>Ongoing and future challenges</a:t>
            </a:r>
            <a:r>
              <a:rPr lang="en-US" sz="2800" dirty="0" smtClean="0"/>
              <a:t>: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34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algn="just"/>
            <a:r>
              <a:rPr lang="en-US" sz="1600" dirty="0" smtClean="0"/>
              <a:t>Full implementation of elastic interactions</a:t>
            </a:r>
          </a:p>
          <a:p>
            <a:pPr algn="just"/>
            <a:r>
              <a:rPr lang="en-US" sz="1600" dirty="0" smtClean="0"/>
              <a:t>Computational optimization (this might include: parallelization, proper custom </a:t>
            </a:r>
            <a:r>
              <a:rPr lang="en-US" sz="1600" dirty="0" err="1" smtClean="0"/>
              <a:t>jacobian</a:t>
            </a:r>
            <a:r>
              <a:rPr lang="en-US" sz="1600" dirty="0" smtClean="0"/>
              <a:t> function, variable grid sizes, deeper ODE solver integration)</a:t>
            </a:r>
          </a:p>
          <a:p>
            <a:pPr algn="just"/>
            <a:r>
              <a:rPr lang="en-US" sz="1600" dirty="0" smtClean="0"/>
              <a:t>Better failsafe mechanisms, possible integration of closing fractures to the model</a:t>
            </a:r>
          </a:p>
          <a:p>
            <a:pPr algn="just"/>
            <a:r>
              <a:rPr lang="en-US" sz="1600" dirty="0" smtClean="0"/>
              <a:t>Finalization of coding and preparation for “open source release”</a:t>
            </a:r>
          </a:p>
          <a:p>
            <a:pPr algn="just"/>
            <a:r>
              <a:rPr lang="en-US" sz="1600" dirty="0" smtClean="0"/>
              <a:t>Publication of two articles, one on initial conditions and the other one on </a:t>
            </a:r>
            <a:r>
              <a:rPr lang="en-US" sz="1600" dirty="0" err="1" smtClean="0"/>
              <a:t>multifracturing</a:t>
            </a:r>
            <a:endParaRPr lang="en-US" sz="1600" dirty="0"/>
          </a:p>
          <a:p>
            <a:pPr algn="just"/>
            <a:r>
              <a:rPr lang="en-US" sz="1600" dirty="0" smtClean="0"/>
              <a:t>And finally finishing PhD thesis</a:t>
            </a:r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</p:txBody>
      </p:sp>
      <p:sp>
        <p:nvSpPr>
          <p:cNvPr id="8" name="Tytuł 1"/>
          <p:cNvSpPr txBox="1">
            <a:spLocks/>
          </p:cNvSpPr>
          <p:nvPr/>
        </p:nvSpPr>
        <p:spPr>
          <a:xfrm>
            <a:off x="0" y="5410200"/>
            <a:ext cx="7543800" cy="190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5000"/>
              </a:spcBef>
            </a:pPr>
            <a:r>
              <a:rPr lang="en-GB" sz="4400" b="1" dirty="0" smtClean="0">
                <a:solidFill>
                  <a:srgbClr val="0070C0"/>
                </a:solidFill>
              </a:rPr>
              <a:t>The End</a:t>
            </a:r>
            <a:endParaRPr lang="en-GB" sz="4400" b="1" dirty="0">
              <a:solidFill>
                <a:srgbClr val="0070C0"/>
              </a:solidFill>
            </a:endParaRPr>
          </a:p>
        </p:txBody>
      </p:sp>
      <p:pic>
        <p:nvPicPr>
          <p:cNvPr id="13314" name="Picture 2" descr="C:\Piotrek\bam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981" y="4953000"/>
            <a:ext cx="2495909" cy="187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Morswin\Videos\bamc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83" y="3561272"/>
            <a:ext cx="5828581" cy="250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/>
          <p:cNvSpPr/>
          <p:nvPr/>
        </p:nvSpPr>
        <p:spPr>
          <a:xfrm>
            <a:off x="-381001" y="5908381"/>
            <a:ext cx="6361981" cy="193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 tekstowe 11"/>
              <p:cNvSpPr txBox="1"/>
              <p:nvPr/>
            </p:nvSpPr>
            <p:spPr>
              <a:xfrm>
                <a:off x="5029200" y="6179621"/>
                <a:ext cx="3124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Fluid balance approaches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pole tekstow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6179621"/>
                <a:ext cx="312420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559"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2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Morswin\Desktop\Prezentacja\nice_PKN_cr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90761"/>
            <a:ext cx="5534498" cy="448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PKN model geometry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4</a:t>
            </a:fld>
            <a:endParaRPr lang="en-US"/>
          </a:p>
        </p:txBody>
      </p:sp>
      <p:pic>
        <p:nvPicPr>
          <p:cNvPr id="5123" name="Picture 3" descr="C:\Users\Morswin\Desktop\Prezentacja\ql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423653"/>
            <a:ext cx="4343399" cy="29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91110" y="1917709"/>
            <a:ext cx="1844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constant </a:t>
            </a:r>
            <a:r>
              <a:rPr lang="en-US" dirty="0" smtClean="0"/>
              <a:t>fracture </a:t>
            </a:r>
          </a:p>
          <a:p>
            <a:pPr algn="ctr"/>
            <a:r>
              <a:rPr lang="en-US" dirty="0" smtClean="0"/>
              <a:t>height 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601646" y="2543114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324225" y="123756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racture length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190811" y="1581328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90811" y="5813941"/>
            <a:ext cx="126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rack width</a:t>
            </a:r>
            <a:endParaRPr lang="en-GB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583893" y="5486400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63098" y="5024735"/>
                <a:ext cx="251633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342900"/>
                <a:r>
                  <a:rPr lang="en-US" dirty="0" smtClean="0"/>
                  <a:t>Injection flux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indent="-342900"/>
                <a:r>
                  <a:rPr lang="en-US" dirty="0"/>
                  <a:t>fluid flow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𝑞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indent="-342900"/>
                <a:r>
                  <a:rPr lang="en-US" dirty="0" smtClean="0"/>
                  <a:t>leak </a:t>
                </a:r>
                <a:r>
                  <a:rPr lang="en-US" dirty="0"/>
                  <a:t>off </a:t>
                </a:r>
                <a:r>
                  <a:rPr lang="en-US" dirty="0" smtClean="0"/>
                  <a:t>flux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098" y="5024735"/>
                <a:ext cx="2516337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1937"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228600" y="1099065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Named after Perkins, Kern and </a:t>
            </a:r>
            <a:r>
              <a:rPr lang="en-US" dirty="0" err="1" smtClean="0"/>
              <a:t>Nordgren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7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PKN problem formulation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7620000" cy="4800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2600" b="1" i="1" dirty="0"/>
                  <a:t>E</a:t>
                </a:r>
                <a:r>
                  <a:rPr lang="en-US" sz="2600" b="1" i="1" dirty="0" smtClean="0"/>
                  <a:t>lasticity equation 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	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𝑝</m:t>
                    </m:r>
                    <m:r>
                      <a:rPr lang="en-US" sz="2600" i="1">
                        <a:latin typeface="Cambria Math"/>
                      </a:rPr>
                      <m:t>=</m:t>
                    </m:r>
                    <m:r>
                      <a:rPr lang="en-US" sz="2600" i="1">
                        <a:latin typeface="Cambria Math"/>
                      </a:rPr>
                      <m:t>𝑘𝑤</m:t>
                    </m:r>
                    <m:r>
                      <a:rPr lang="en-US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 smtClean="0"/>
                  <a:t> 		    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𝑘</m:t>
                    </m:r>
                    <m:r>
                      <a:rPr lang="en-US" sz="2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2600" i="1">
                            <a:latin typeface="Cambria Math"/>
                          </a:rPr>
                          <m:t>𝜋</m:t>
                        </m:r>
                        <m:r>
                          <a:rPr lang="en-US" sz="2600" i="1">
                            <a:latin typeface="Cambria Math"/>
                          </a:rPr>
                          <m:t>h</m:t>
                        </m:r>
                      </m:den>
                    </m:f>
                    <m:f>
                      <m:fPr>
                        <m:ctrlPr>
                          <a:rPr lang="en-US" sz="2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US" sz="2600" i="1"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sz="2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dirty="0"/>
                  <a:t> </a:t>
                </a:r>
                <a:endParaRPr lang="en-US" sz="2600" dirty="0" smtClean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b="1" i="1" dirty="0" smtClean="0"/>
                  <a:t>Lubrication  equation: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26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𝑘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𝑀</m:t>
                          </m:r>
                        </m:den>
                      </m:f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600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6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6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b="1" i="1" dirty="0"/>
                  <a:t>B</a:t>
                </a:r>
                <a:r>
                  <a:rPr lang="en-US" sz="2600" b="1" i="1" dirty="0" smtClean="0"/>
                  <a:t>oundary conditions: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𝑤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=0,  </m:t>
                      </m:r>
                      <m:r>
                        <a:rPr lang="en-US" sz="2600" b="0" i="1" smtClean="0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600" b="0" dirty="0" smtClean="0"/>
              </a:p>
              <a:p>
                <a:pPr marL="0" indent="0">
                  <a:buNone/>
                </a:pPr>
                <a:endParaRPr lang="en-US" sz="2600" b="0" dirty="0" smtClean="0"/>
              </a:p>
              <a:p>
                <a:pPr marL="0" indent="0">
                  <a:buNone/>
                </a:pPr>
                <a:r>
                  <a:rPr lang="en-US" sz="2600" b="1" i="1" dirty="0"/>
                  <a:t>I</a:t>
                </a:r>
                <a:r>
                  <a:rPr lang="en-US" sz="2600" b="1" i="1" dirty="0" smtClean="0"/>
                  <a:t>nitial conditions: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𝑤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0,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𝑥</m:t>
                      </m:r>
                      <m:r>
                        <a:rPr lang="en-US" sz="2600" b="0" i="1" smtClean="0">
                          <a:latin typeface="Cambria Math"/>
                        </a:rPr>
                        <m:t>∈(0,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7620000" cy="4800600"/>
              </a:xfrm>
              <a:blipFill rotWithShape="1">
                <a:blip r:embed="rId2"/>
                <a:stretch>
                  <a:fillRect l="-640" t="-1650" b="-15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1835357"/>
            <a:ext cx="1371600" cy="656538"/>
            <a:chOff x="2636520" y="4343400"/>
            <a:chExt cx="15041880" cy="1327759"/>
          </a:xfrm>
        </p:grpSpPr>
        <p:sp>
          <p:nvSpPr>
            <p:cNvPr id="5" name="TextBox 4"/>
            <p:cNvSpPr txBox="1"/>
            <p:nvPr/>
          </p:nvSpPr>
          <p:spPr>
            <a:xfrm>
              <a:off x="2636520" y="4924235"/>
              <a:ext cx="15041880" cy="74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</a:rPr>
                <a:t>et pressure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307840" y="4343400"/>
              <a:ext cx="2626352" cy="6324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5"/>
          <p:cNvGrpSpPr/>
          <p:nvPr/>
        </p:nvGrpSpPr>
        <p:grpSpPr>
          <a:xfrm>
            <a:off x="762000" y="4442445"/>
            <a:ext cx="2590800" cy="967755"/>
            <a:chOff x="-4705350" y="4441304"/>
            <a:chExt cx="25517475" cy="1335674"/>
          </a:xfrm>
        </p:grpSpPr>
        <p:sp>
          <p:nvSpPr>
            <p:cNvPr id="11" name="TextBox 4"/>
            <p:cNvSpPr txBox="1"/>
            <p:nvPr/>
          </p:nvSpPr>
          <p:spPr>
            <a:xfrm>
              <a:off x="-4705350" y="4884926"/>
              <a:ext cx="25517475" cy="892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FF0000"/>
                  </a:solidFill>
                </a:rPr>
                <a:t>nonlinear Neumann type condition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" name="Oval 6"/>
            <p:cNvSpPr/>
            <p:nvPr/>
          </p:nvSpPr>
          <p:spPr>
            <a:xfrm>
              <a:off x="3352800" y="4441304"/>
              <a:ext cx="35814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5"/>
          <p:cNvGrpSpPr/>
          <p:nvPr/>
        </p:nvGrpSpPr>
        <p:grpSpPr>
          <a:xfrm>
            <a:off x="3507463" y="4370324"/>
            <a:ext cx="3581400" cy="829900"/>
            <a:chOff x="3352800" y="4441304"/>
            <a:chExt cx="3581400" cy="829900"/>
          </a:xfrm>
        </p:grpSpPr>
        <p:sp>
          <p:nvSpPr>
            <p:cNvPr id="16" name="TextBox 4"/>
            <p:cNvSpPr txBox="1"/>
            <p:nvPr/>
          </p:nvSpPr>
          <p:spPr>
            <a:xfrm>
              <a:off x="3733800" y="4901872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Moving boundary (crack tip)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Oval 6"/>
            <p:cNvSpPr/>
            <p:nvPr/>
          </p:nvSpPr>
          <p:spPr>
            <a:xfrm>
              <a:off x="3352800" y="4441304"/>
              <a:ext cx="35814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Nawias klamrowy otwierający 20"/>
          <p:cNvSpPr/>
          <p:nvPr/>
        </p:nvSpPr>
        <p:spPr>
          <a:xfrm rot="16200000">
            <a:off x="4114800" y="3771142"/>
            <a:ext cx="381000" cy="4495800"/>
          </a:xfrm>
          <a:prstGeom prst="leftBrac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ole tekstowe 21"/>
          <p:cNvSpPr txBox="1"/>
          <p:nvPr/>
        </p:nvSpPr>
        <p:spPr>
          <a:xfrm>
            <a:off x="2590800" y="6096000"/>
            <a:ext cx="3690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So in theory we can start form any arbitrary shape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5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Considered leak-off regimes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7620000" cy="5257800"/>
              </a:xfrm>
            </p:spPr>
            <p:txBody>
              <a:bodyPr>
                <a:normAutofit/>
              </a:bodyPr>
              <a:lstStyle/>
              <a:p>
                <a:pPr indent="-342900"/>
                <a:r>
                  <a:rPr lang="en-US" sz="1800" dirty="0" smtClean="0"/>
                  <a:t>Zero leak-off case (impermeable rock)</a:t>
                </a:r>
              </a:p>
              <a:p>
                <a:pPr indent="-342900"/>
                <a:r>
                  <a:rPr lang="en-US" sz="1800" dirty="0" smtClean="0"/>
                  <a:t>Leak-off bounded near the crack tip</a:t>
                </a:r>
              </a:p>
              <a:p>
                <a:pPr indent="-342900"/>
                <a:r>
                  <a:rPr lang="en-US" sz="1800" dirty="0" smtClean="0"/>
                  <a:t>Pressure proportional (different variants)</a:t>
                </a:r>
              </a:p>
              <a:p>
                <a:pPr indent="-342900"/>
                <a:r>
                  <a:rPr lang="en-US" sz="1800" dirty="0" smtClean="0"/>
                  <a:t>Carter law (singular leak)</a:t>
                </a:r>
              </a:p>
              <a:p>
                <a:pPr indent="-342900"/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sub>
                            <m:sup/>
                          </m:sSubSup>
                        </m:e>
                        <m:sup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𝑗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𝑗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r>
                        <a:rPr lang="en-US" sz="1800" b="0" i="1" smtClean="0">
                          <a:latin typeface="Cambria Math"/>
                        </a:rPr>
                        <m:t>𝑗</m:t>
                      </m:r>
                      <m:r>
                        <a:rPr lang="en-US" sz="1800" b="0" i="1" smtClean="0">
                          <a:latin typeface="Cambria Math"/>
                        </a:rPr>
                        <m:t>=1,2,3.</m:t>
                      </m:r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𝑙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(1)</m:t>
                          </m:r>
                        </m:sup>
                      </m:sSup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𝑙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1800" b="0" i="1" smtClean="0">
                              <a:latin typeface="Cambria Math"/>
                            </a:rPr>
                            <m:t>𝑝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(3)</m:t>
                          </m:r>
                        </m:sup>
                      </m:sSubSup>
                      <m:r>
                        <a:rPr lang="en-US" sz="18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𝑝</m:t>
                      </m:r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32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Function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𝜏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 smtClean="0"/>
                  <a:t> defines time at which the fracture tip reaches point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𝑥</m:t>
                    </m:r>
                    <m:r>
                      <a:rPr lang="en-GB" sz="1800" b="0" i="0" smtClean="0">
                        <a:latin typeface="Cambria Math"/>
                      </a:rPr>
                      <m:t>:</m:t>
                    </m:r>
                  </m:oMath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𝜏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endParaRPr lang="en-US" sz="1800" b="0" dirty="0" smtClean="0"/>
              </a:p>
              <a:p>
                <a:pPr indent="-342900"/>
                <a14:m>
                  <m:oMath xmlns:m="http://schemas.openxmlformats.org/officeDocument/2006/math">
                    <m:r>
                      <a:rPr lang="en-GB" sz="1800" b="0" i="1" smtClean="0">
                        <a:latin typeface="Cambria Math"/>
                      </a:rPr>
                      <m:t>𝑡</m:t>
                    </m:r>
                    <m:r>
                      <a:rPr lang="en-GB" sz="1800" b="0" i="1" smtClean="0">
                        <a:latin typeface="Cambria Math"/>
                      </a:rPr>
                      <m:t>−</m:t>
                    </m:r>
                    <m:r>
                      <a:rPr lang="en-US" sz="1800" i="1">
                        <a:latin typeface="Cambria Math"/>
                      </a:rPr>
                      <m:t>𝜏</m:t>
                    </m:r>
                    <m:r>
                      <a:rPr lang="en-US" sz="1800" i="1">
                        <a:latin typeface="Cambria Math"/>
                      </a:rPr>
                      <m:t>(</m:t>
                    </m:r>
                    <m:r>
                      <a:rPr lang="en-US" sz="1800" i="1">
                        <a:latin typeface="Cambria Math"/>
                      </a:rPr>
                      <m:t>𝑥</m:t>
                    </m:r>
                    <m:r>
                      <a:rPr lang="en-US" sz="18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 smtClean="0"/>
                  <a:t>defines the exposure time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7620000" cy="5257800"/>
              </a:xfrm>
              <a:blipFill rotWithShape="1">
                <a:blip r:embed="rId2"/>
                <a:stretch>
                  <a:fillRect l="-640" t="-579" b="-1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leak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57200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/>
              <p:cNvSpPr/>
              <p:nvPr/>
            </p:nvSpPr>
            <p:spPr>
              <a:xfrm>
                <a:off x="7467600" y="2202060"/>
                <a:ext cx="533399" cy="320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𝑙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sz="1400" i="1">
                              <a:latin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Prostoką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202060"/>
                <a:ext cx="533399" cy="32028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rostokąt 7"/>
              <p:cNvSpPr/>
              <p:nvPr/>
            </p:nvSpPr>
            <p:spPr>
              <a:xfrm>
                <a:off x="7141748" y="1828800"/>
                <a:ext cx="533400" cy="320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𝑙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sz="1400" i="1">
                              <a:latin typeface="Cambria Math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400" i="1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Prostoką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748" y="1828800"/>
                <a:ext cx="533400" cy="32028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rostokąt 8"/>
              <p:cNvSpPr/>
              <p:nvPr/>
            </p:nvSpPr>
            <p:spPr>
              <a:xfrm>
                <a:off x="5638800" y="1371600"/>
                <a:ext cx="533400" cy="320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𝑙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sz="1400" i="1">
                              <a:latin typeface="Cambria Math"/>
                            </a:rPr>
                            <m:t>(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3</m:t>
                          </m:r>
                          <m:r>
                            <a:rPr lang="en-US" sz="1400" i="1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Prostoką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371600"/>
                <a:ext cx="533400" cy="32028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8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Normalization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7924800" cy="48768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800" b="0" dirty="0" smtClean="0"/>
                  <a:t>Dimensionless variables :</a:t>
                </a:r>
              </a:p>
              <a:p>
                <a:pPr marL="0" indent="0">
                  <a:buNone/>
                </a:pPr>
                <a:endParaRPr lang="en-US" sz="14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acc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𝑀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/>
                                </a:rPr>
                                <m:t>∗</m:t>
                              </m:r>
                            </m:sub>
                            <m:sup/>
                          </m:sSubSup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endParaRPr lang="en-US" sz="18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𝑉</m:t>
                      </m:r>
                      <m:r>
                        <a:rPr lang="en-US" sz="1800" b="0" i="1" smtClean="0">
                          <a:latin typeface="Cambria Math"/>
                        </a:rPr>
                        <m:t>(</m:t>
                      </m:r>
                      <m:r>
                        <a:rPr lang="en-US" sz="1800" b="0" i="1" smtClean="0">
                          <a:latin typeface="Cambria Math"/>
                        </a:rPr>
                        <m:t>𝑡</m:t>
                      </m:r>
                      <m:r>
                        <a:rPr lang="en-US" sz="1800" b="0" i="1" smtClean="0">
                          <a:latin typeface="Cambria Math"/>
                        </a:rPr>
                        <m:t>,</m:t>
                      </m:r>
                      <m:r>
                        <a:rPr lang="en-US" sz="1800" b="0" i="1" smtClean="0">
                          <a:latin typeface="Cambria Math"/>
                        </a:rPr>
                        <m:t>𝑥</m:t>
                      </m:r>
                      <m:r>
                        <a:rPr lang="en-US" sz="1800" b="0" i="1" smtClean="0">
                          <a:latin typeface="Cambria Math"/>
                        </a:rPr>
                        <m:t>),  </m:t>
                      </m:r>
                      <m:r>
                        <a:rPr lang="en-US" sz="1800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endParaRPr lang="en-US" sz="18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dirty="0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dirty="0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1800" b="0" i="1" dirty="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dirty="0" smtClean="0">
                              <a:latin typeface="Cambria Math"/>
                            </a:rPr>
                            <m:t>)=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285750" indent="-285750"/>
                <a:r>
                  <a:rPr lang="en-US" sz="1800" b="1" dirty="0" smtClean="0">
                    <a:solidFill>
                      <a:srgbClr val="0070C0"/>
                    </a:solidFill>
                  </a:rPr>
                  <a:t>Fixed spatial domain    </a:t>
                </a:r>
                <a:r>
                  <a:rPr lang="en-US" sz="1800" b="0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sz="18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∈[0,1]</m:t>
                    </m:r>
                    <m:r>
                      <a:rPr lang="en-GB" sz="18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1800" b="0" dirty="0" smtClean="0">
                    <a:solidFill>
                      <a:schemeClr val="tx1"/>
                    </a:solidFill>
                  </a:rPr>
                  <a:t> </a:t>
                </a:r>
                <a:endParaRPr lang="en-US" sz="1800" dirty="0" smtClean="0">
                  <a:solidFill>
                    <a:schemeClr val="tx1"/>
                  </a:solidFill>
                </a:endParaRPr>
              </a:p>
              <a:p>
                <a:pPr marL="285750" indent="-285750"/>
                <a:r>
                  <a:rPr lang="en-US" sz="1800" b="1" dirty="0" smtClean="0">
                    <a:solidFill>
                      <a:srgbClr val="0070C0"/>
                    </a:solidFill>
                  </a:rPr>
                  <a:t>Unit initial fracture length</a:t>
                </a:r>
                <a:r>
                  <a:rPr lang="en-US" sz="1800" b="0" dirty="0" smtClean="0">
                    <a:solidFill>
                      <a:srgbClr val="0070C0"/>
                    </a:solidFill>
                  </a:rPr>
                  <a:t>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𝐿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/>
                      </a:rPr>
                      <m:t>=1</m:t>
                    </m:r>
                  </m:oMath>
                </a14:m>
                <a:endParaRPr lang="en-US" sz="1800" b="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:r>
                  <a:rPr lang="en-US" sz="1800" i="1" dirty="0" smtClean="0"/>
                  <a:t>For </a:t>
                </a:r>
                <a:r>
                  <a:rPr lang="en-US" sz="1800" i="1" dirty="0"/>
                  <a:t>convenience the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/>
                      </a:rPr>
                      <m:t> </m:t>
                    </m:r>
                    <m:r>
                      <a:rPr lang="en-US" sz="1800" i="1" dirty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sz="1800" i="1" dirty="0"/>
                  <a:t> </a:t>
                </a:r>
                <a:r>
                  <a:rPr lang="en-US" sz="1800" i="1" dirty="0" smtClean="0"/>
                  <a:t>sign </a:t>
                </a:r>
              </a:p>
              <a:p>
                <a:pPr marL="0" indent="0">
                  <a:buNone/>
                </a:pPr>
                <a:r>
                  <a:rPr lang="en-US" sz="1800" i="1" dirty="0" smtClean="0"/>
                  <a:t>will be </a:t>
                </a:r>
                <a:r>
                  <a:rPr lang="en-US" sz="1800" i="1" dirty="0"/>
                  <a:t>omitted form now </a:t>
                </a:r>
                <a:r>
                  <a:rPr lang="en-US" sz="1800" i="1" dirty="0" smtClean="0"/>
                  <a:t>on.</a:t>
                </a:r>
                <a:endParaRPr lang="en-US" sz="1800" i="1" dirty="0"/>
              </a:p>
              <a:p>
                <a:pPr marL="0" indent="0">
                  <a:buNone/>
                </a:pPr>
                <a:endParaRPr lang="en-US" sz="20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7924800" cy="4876800"/>
              </a:xfrm>
              <a:blipFill rotWithShape="1">
                <a:blip r:embed="rId2"/>
                <a:stretch>
                  <a:fillRect l="-615" t="-1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a 6"/>
          <p:cNvSpPr/>
          <p:nvPr/>
        </p:nvSpPr>
        <p:spPr>
          <a:xfrm>
            <a:off x="1524000" y="1828800"/>
            <a:ext cx="1447800" cy="8382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0" name="Łącznik prostoliniowy 9"/>
          <p:cNvCxnSpPr/>
          <p:nvPr/>
        </p:nvCxnSpPr>
        <p:spPr>
          <a:xfrm flipV="1">
            <a:off x="1705216" y="2045329"/>
            <a:ext cx="5181600" cy="19812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oliniowy 12"/>
          <p:cNvCxnSpPr/>
          <p:nvPr/>
        </p:nvCxnSpPr>
        <p:spPr>
          <a:xfrm>
            <a:off x="3200400" y="2045329"/>
            <a:ext cx="3691697" cy="198120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oliniowy 18"/>
          <p:cNvCxnSpPr/>
          <p:nvPr/>
        </p:nvCxnSpPr>
        <p:spPr>
          <a:xfrm>
            <a:off x="457200" y="4722891"/>
            <a:ext cx="4114800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e tekstowe 20"/>
          <p:cNvSpPr txBox="1"/>
          <p:nvPr/>
        </p:nvSpPr>
        <p:spPr>
          <a:xfrm>
            <a:off x="4724400" y="4114800"/>
            <a:ext cx="3276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To much normalization will become a problem with many fractures.  </a:t>
            </a:r>
          </a:p>
          <a:p>
            <a:r>
              <a:rPr lang="en-US" dirty="0" smtClean="0"/>
              <a:t>Only the essential spatial domain fix will be used.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5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020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Normalized formulation in different variables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</p:spPr>
            <p:txBody>
              <a:bodyPr tIns="46800"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 smtClean="0"/>
                  <a:t>In our work 3 variable formulations were considered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sz="1800" dirty="0" smtClean="0"/>
                  <a:t> – the straightforward usage of crack width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𝑈</m:t>
                    </m:r>
                  </m:oMath>
                </a14:m>
                <a:r>
                  <a:rPr lang="en-US" sz="1800" dirty="0" smtClean="0"/>
                  <a:t> – proposed </a:t>
                </a:r>
                <a:r>
                  <a:rPr lang="en-US" sz="1800" dirty="0"/>
                  <a:t>by </a:t>
                </a:r>
                <a:r>
                  <a:rPr lang="en-US" sz="1800" dirty="0" err="1" smtClean="0"/>
                  <a:t>Linkov</a:t>
                </a:r>
                <a:r>
                  <a:rPr lang="en-US" sz="1800" dirty="0" smtClean="0"/>
                  <a:t> (2011), which is defined by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𝑈</m:t>
                    </m:r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sz="1800" b="0" i="1" smtClean="0">
                            <a:latin typeface="Cambria Math"/>
                          </a:rPr>
                          <m:t>3</m:t>
                        </m:r>
                      </m:sup>
                    </m:sSup>
                  </m:oMath>
                </a14:m>
                <a:endParaRPr lang="en-US" sz="1800" dirty="0" smtClean="0"/>
              </a:p>
              <a:p>
                <a:pPr marL="285750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Ω</m:t>
                    </m:r>
                  </m:oMath>
                </a14:m>
                <a:r>
                  <a:rPr lang="en-US" sz="1800" dirty="0" smtClean="0"/>
                  <a:t> – newly introduced volume of crack cross section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sz="1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/>
                          </a:rPr>
                          <m:t>𝑡</m:t>
                        </m:r>
                        <m:r>
                          <a:rPr lang="en-US" sz="1800" i="1">
                            <a:latin typeface="Cambria Math"/>
                          </a:rPr>
                          <m:t>,</m:t>
                        </m:r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/>
                          </a:rPr>
                          <m:t>𝑥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1</m:t>
                        </m:r>
                      </m:sup>
                      <m:e>
                        <m:r>
                          <a:rPr lang="en-US" sz="1800" i="1">
                            <a:latin typeface="Cambria Math"/>
                          </a:rPr>
                          <m:t>𝑤</m:t>
                        </m:r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/>
                              </a:rPr>
                              <m:t>𝜉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800" i="1">
                            <a:latin typeface="Cambria Math"/>
                          </a:rPr>
                          <m:t>d</m:t>
                        </m:r>
                        <m:r>
                          <a:rPr lang="en-US" sz="1800" i="1">
                            <a:latin typeface="Cambria Math"/>
                          </a:rPr>
                          <m:t>𝜉</m:t>
                        </m:r>
                      </m:e>
                    </m:nary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With these three variables normalized </a:t>
                </a:r>
                <a:r>
                  <a:rPr lang="en-US" sz="1800" b="1" i="1" dirty="0"/>
                  <a:t>Reynolds </a:t>
                </a:r>
                <a:r>
                  <a:rPr lang="en-US" sz="1800" b="1" i="1" dirty="0" smtClean="0"/>
                  <a:t>equation </a:t>
                </a:r>
                <a:r>
                  <a:rPr lang="en-US" sz="1800" dirty="0" smtClean="0"/>
                  <a:t>took the following forms: </a:t>
                </a:r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 −</m:t>
                          </m:r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𝑥𝑉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,1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−3</m:t>
                          </m:r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𝑉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1800" i="1">
                          <a:latin typeface="Cambria Math"/>
                        </a:rPr>
                        <m:t>−3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</m:e>
                        <m:sup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sz="1800" b="1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Ω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𝑥𝑉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,1</m:t>
                                  </m:r>
                                </m:e>
                              </m:d>
                            </m:e>
                          </m:d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r>
                            <a:rPr lang="en-US" sz="1800" i="1">
                              <a:latin typeface="Cambria Math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,1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Ω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 smtClean="0"/>
                  <a:t>						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/>
                      </a:rPr>
                      <m:t>𝑥</m:t>
                    </m:r>
                    <m:r>
                      <a:rPr lang="en-US" sz="1800" i="1">
                        <a:latin typeface="Cambria Math"/>
                      </a:rPr>
                      <m:t>∈(0,1)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b="1" i="1" dirty="0" smtClean="0"/>
              </a:p>
              <a:p>
                <a:pPr marL="0" indent="0">
                  <a:buNone/>
                </a:pPr>
                <a:endParaRPr lang="en-US" sz="1800" b="1" i="1" dirty="0"/>
              </a:p>
              <a:p>
                <a:pPr marL="0" indent="0">
                  <a:buNone/>
                </a:pPr>
                <a:endParaRPr lang="en-US" sz="1800" b="1" i="1" dirty="0" smtClean="0"/>
              </a:p>
              <a:p>
                <a:pPr marL="0" indent="0">
                  <a:buNone/>
                </a:pPr>
                <a:endParaRPr lang="en-US" sz="1800" b="1" i="1" dirty="0"/>
              </a:p>
              <a:p>
                <a:pPr marL="0" indent="0">
                  <a:buNone/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  <a:blipFill rotWithShape="1">
                <a:blip r:embed="rId2"/>
                <a:stretch>
                  <a:fillRect l="-640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8</a:t>
            </a:fld>
            <a:endParaRPr lang="en-US"/>
          </a:p>
        </p:txBody>
      </p:sp>
      <p:pic>
        <p:nvPicPr>
          <p:cNvPr id="30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12"/>
          <p:cNvGrpSpPr>
            <a:grpSpLocks/>
          </p:cNvGrpSpPr>
          <p:nvPr/>
        </p:nvGrpSpPr>
        <p:grpSpPr bwMode="auto">
          <a:xfrm>
            <a:off x="2819400" y="5027613"/>
            <a:ext cx="2819400" cy="250825"/>
            <a:chOff x="1369" y="1671"/>
            <a:chExt cx="1480" cy="158"/>
          </a:xfrm>
        </p:grpSpPr>
        <p:sp>
          <p:nvSpPr>
            <p:cNvPr id="32" name="Left Brace 18"/>
            <p:cNvSpPr>
              <a:spLocks/>
            </p:cNvSpPr>
            <p:nvPr/>
          </p:nvSpPr>
          <p:spPr bwMode="auto">
            <a:xfrm rot="16200000">
              <a:off x="1794" y="1289"/>
              <a:ext cx="110" cy="960"/>
            </a:xfrm>
            <a:prstGeom prst="leftBrace">
              <a:avLst>
                <a:gd name="adj1" fmla="val 25067"/>
                <a:gd name="adj2" fmla="val 50907"/>
              </a:avLst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34" name="Left Brace 15"/>
            <p:cNvSpPr>
              <a:spLocks/>
            </p:cNvSpPr>
            <p:nvPr/>
          </p:nvSpPr>
          <p:spPr bwMode="auto">
            <a:xfrm rot="16200000">
              <a:off x="2671" y="1651"/>
              <a:ext cx="158" cy="198"/>
            </a:xfrm>
            <a:prstGeom prst="leftBrace">
              <a:avLst>
                <a:gd name="adj1" fmla="val 16048"/>
                <a:gd name="adj2" fmla="val 47378"/>
              </a:avLst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35" name="Group 12"/>
          <p:cNvGrpSpPr>
            <a:grpSpLocks/>
          </p:cNvGrpSpPr>
          <p:nvPr/>
        </p:nvGrpSpPr>
        <p:grpSpPr bwMode="auto">
          <a:xfrm>
            <a:off x="2711951" y="5715000"/>
            <a:ext cx="4637939" cy="617538"/>
            <a:chOff x="1369" y="1672"/>
            <a:chExt cx="2035" cy="389"/>
          </a:xfrm>
        </p:grpSpPr>
        <p:sp>
          <p:nvSpPr>
            <p:cNvPr id="36" name="Left Brace 18"/>
            <p:cNvSpPr>
              <a:spLocks/>
            </p:cNvSpPr>
            <p:nvPr/>
          </p:nvSpPr>
          <p:spPr bwMode="auto">
            <a:xfrm rot="16200000">
              <a:off x="1739" y="1344"/>
              <a:ext cx="110" cy="850"/>
            </a:xfrm>
            <a:prstGeom prst="leftBrace">
              <a:avLst>
                <a:gd name="adj1" fmla="val 25067"/>
                <a:gd name="adj2" fmla="val 50907"/>
              </a:avLst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37" name="TextBox 16"/>
            <p:cNvSpPr txBox="1">
              <a:spLocks noChangeArrowheads="1"/>
            </p:cNvSpPr>
            <p:nvPr/>
          </p:nvSpPr>
          <p:spPr bwMode="auto">
            <a:xfrm>
              <a:off x="1823" y="1830"/>
              <a:ext cx="15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eaLnBrk="1" hangingPunct="1"/>
              <a:r>
                <a:rPr lang="en-US" dirty="0">
                  <a:solidFill>
                    <a:srgbClr val="FF0000"/>
                  </a:solidFill>
                </a:rPr>
                <a:t>Degenerative at crack tip</a:t>
              </a:r>
            </a:p>
          </p:txBody>
        </p:sp>
        <p:sp>
          <p:nvSpPr>
            <p:cNvPr id="38" name="Left Brace 15"/>
            <p:cNvSpPr>
              <a:spLocks/>
            </p:cNvSpPr>
            <p:nvPr/>
          </p:nvSpPr>
          <p:spPr bwMode="auto">
            <a:xfrm rot="16200000">
              <a:off x="2724" y="1700"/>
              <a:ext cx="158" cy="101"/>
            </a:xfrm>
            <a:prstGeom prst="leftBrace">
              <a:avLst>
                <a:gd name="adj1" fmla="val 19200"/>
                <a:gd name="adj2" fmla="val 49258"/>
              </a:avLst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39" name="Group 12"/>
          <p:cNvGrpSpPr>
            <a:grpSpLocks/>
          </p:cNvGrpSpPr>
          <p:nvPr/>
        </p:nvGrpSpPr>
        <p:grpSpPr bwMode="auto">
          <a:xfrm>
            <a:off x="2819400" y="4418806"/>
            <a:ext cx="2727960" cy="250825"/>
            <a:chOff x="1369" y="1672"/>
            <a:chExt cx="1432" cy="158"/>
          </a:xfrm>
        </p:grpSpPr>
        <p:sp>
          <p:nvSpPr>
            <p:cNvPr id="40" name="Left Brace 18"/>
            <p:cNvSpPr>
              <a:spLocks/>
            </p:cNvSpPr>
            <p:nvPr/>
          </p:nvSpPr>
          <p:spPr bwMode="auto">
            <a:xfrm rot="16200000">
              <a:off x="1814" y="1269"/>
              <a:ext cx="110" cy="1000"/>
            </a:xfrm>
            <a:prstGeom prst="leftBrace">
              <a:avLst>
                <a:gd name="adj1" fmla="val 25067"/>
                <a:gd name="adj2" fmla="val 50907"/>
              </a:avLst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  <p:sp>
          <p:nvSpPr>
            <p:cNvPr id="42" name="Left Brace 15"/>
            <p:cNvSpPr>
              <a:spLocks/>
            </p:cNvSpPr>
            <p:nvPr/>
          </p:nvSpPr>
          <p:spPr bwMode="auto">
            <a:xfrm rot="16200000">
              <a:off x="2666" y="1694"/>
              <a:ext cx="158" cy="113"/>
            </a:xfrm>
            <a:prstGeom prst="leftBrace">
              <a:avLst>
                <a:gd name="adj1" fmla="val 16048"/>
                <a:gd name="adj2" fmla="val 35455"/>
              </a:avLst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0000"/>
                </a:solidFill>
                <a:latin typeface="+mn-lt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602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020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Speed Equation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543800" cy="5105400"/>
              </a:xfrm>
            </p:spPr>
            <p:txBody>
              <a:bodyPr tIns="46800"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 smtClean="0"/>
                  <a:t>Particle velocity:</a:t>
                </a:r>
              </a:p>
              <a:p>
                <a:pPr marL="0" indent="0">
                  <a:buNone/>
                </a:pPr>
                <a:endParaRPr lang="en-US" sz="18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 smtClean="0"/>
                  <a:t>For no fluid lag and invasive zone: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GB" sz="1800" b="0" dirty="0" smtClean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1800" dirty="0" smtClean="0"/>
                  <a:t>In fact, it was </a:t>
                </a:r>
                <a:r>
                  <a:rPr lang="en-US" sz="1800" dirty="0"/>
                  <a:t>proposed and used by </a:t>
                </a:r>
                <a:r>
                  <a:rPr lang="en-US" sz="1800" dirty="0" smtClean="0"/>
                  <a:t>Kemp (1989) but forgotten…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This allowed us to relate crack propagation to the first asymptotic term: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64 </m:t>
                          </m:r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81</m:t>
                          </m:r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543800" cy="5105400"/>
              </a:xfrm>
              <a:blipFill rotWithShape="1">
                <a:blip r:embed="rId2"/>
                <a:stretch>
                  <a:fillRect l="-646" t="-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9</a:t>
            </a:fld>
            <a:endParaRPr lang="en-US"/>
          </a:p>
        </p:txBody>
      </p:sp>
      <p:pic>
        <p:nvPicPr>
          <p:cNvPr id="30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zyleganie">
  <a:themeElements>
    <a:clrScheme name="Przylegani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Pakiet 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zylegani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4256</TotalTime>
  <Words>3484</Words>
  <Application>Microsoft Office PowerPoint</Application>
  <PresentationFormat>Pokaz na ekranie (4:3)</PresentationFormat>
  <Paragraphs>418</Paragraphs>
  <Slides>34</Slides>
  <Notes>2</Notes>
  <HiddenSlides>0</HiddenSlides>
  <MMClips>0</MMClips>
  <ScaleCrop>false</ScaleCrop>
  <HeadingPairs>
    <vt:vector size="6" baseType="variant"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34</vt:i4>
      </vt:variant>
    </vt:vector>
  </HeadingPairs>
  <TitlesOfParts>
    <vt:vector size="36" baseType="lpstr">
      <vt:lpstr>Przyleganie</vt:lpstr>
      <vt:lpstr>Equation</vt:lpstr>
      <vt:lpstr>Building  PKN based multifracturing model</vt:lpstr>
      <vt:lpstr>Plan of the talk</vt:lpstr>
      <vt:lpstr>Review of previous work on PKN model (FD approach)</vt:lpstr>
      <vt:lpstr>PKN model geometry</vt:lpstr>
      <vt:lpstr>PKN problem formulation</vt:lpstr>
      <vt:lpstr>Considered leak-off regimes</vt:lpstr>
      <vt:lpstr>Normalization</vt:lpstr>
      <vt:lpstr>Normalized formulation in different variables</vt:lpstr>
      <vt:lpstr>Speed Equation</vt:lpstr>
      <vt:lpstr>Dynamic Systems for the problem</vt:lpstr>
      <vt:lpstr>Regularized boundary condition</vt:lpstr>
      <vt:lpstr>What conclusions do we obtained form these work ?</vt:lpstr>
      <vt:lpstr>Testing and further improvements to our model</vt:lpstr>
      <vt:lpstr>Improved FD scheme</vt:lpstr>
      <vt:lpstr>Improved w might have even better accuracy</vt:lpstr>
      <vt:lpstr>Jacobian  pattern</vt:lpstr>
      <vt:lpstr>What if different initial conditions are used ?</vt:lpstr>
      <vt:lpstr>Handling closing fractures, large leak off values</vt:lpstr>
      <vt:lpstr>How to deal with Carter Law</vt:lpstr>
      <vt:lpstr>Handling closing fractures, negative pumping</vt:lpstr>
      <vt:lpstr>What do we learn from these extra tests ?</vt:lpstr>
      <vt:lpstr>Building Multifracturing Model</vt:lpstr>
      <vt:lpstr>What  is “Multifracturing” ?</vt:lpstr>
      <vt:lpstr>What do I mean by  “Multifracturing”</vt:lpstr>
      <vt:lpstr>PKN “Pipe” , Junctions and concrete pipes</vt:lpstr>
      <vt:lpstr>How to make it stick together ?</vt:lpstr>
      <vt:lpstr>How to make it stick together ?</vt:lpstr>
      <vt:lpstr>How to apply BC to pipe and crack segments ?</vt:lpstr>
      <vt:lpstr>How to apply BC to pipe and crack segments ?</vt:lpstr>
      <vt:lpstr>How well does it work so far ?</vt:lpstr>
      <vt:lpstr>Crack collisions and splits</vt:lpstr>
      <vt:lpstr>Crack collisions and splits</vt:lpstr>
      <vt:lpstr>Elastic interaction between fractures</vt:lpstr>
      <vt:lpstr>Ongoing and future challenges: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PKN model of hydrofracturing for various fluid flow regimes:   Numerical implementations in different variables</dc:title>
  <dc:creator>Morswin</dc:creator>
  <cp:lastModifiedBy>Morswin</cp:lastModifiedBy>
  <cp:revision>393</cp:revision>
  <cp:lastPrinted>2014-02-27T17:09:58Z</cp:lastPrinted>
  <dcterms:created xsi:type="dcterms:W3CDTF">2014-02-25T15:55:20Z</dcterms:created>
  <dcterms:modified xsi:type="dcterms:W3CDTF">2015-01-19T18:29:28Z</dcterms:modified>
</cp:coreProperties>
</file>